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Default Extension="svg" ContentType="image/svg+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Default Extension="vml" ContentType="application/vnd.openxmlformats-officedocument.vmlDrawing"/>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notesMasterIdLst>
    <p:notesMasterId r:id="rId25"/>
  </p:notesMasterIdLst>
  <p:sldIdLst>
    <p:sldId id="256" r:id="rId2"/>
    <p:sldId id="257" r:id="rId3"/>
    <p:sldId id="3655" r:id="rId4"/>
    <p:sldId id="258" r:id="rId5"/>
    <p:sldId id="3639" r:id="rId6"/>
    <p:sldId id="3640" r:id="rId7"/>
    <p:sldId id="3641" r:id="rId8"/>
    <p:sldId id="3642" r:id="rId9"/>
    <p:sldId id="261" r:id="rId10"/>
    <p:sldId id="267" r:id="rId11"/>
    <p:sldId id="262" r:id="rId12"/>
    <p:sldId id="3637" r:id="rId13"/>
    <p:sldId id="3638" r:id="rId14"/>
    <p:sldId id="3643" r:id="rId15"/>
    <p:sldId id="3644" r:id="rId16"/>
    <p:sldId id="3645" r:id="rId17"/>
    <p:sldId id="3653" r:id="rId18"/>
    <p:sldId id="3657" r:id="rId19"/>
    <p:sldId id="3661" r:id="rId20"/>
    <p:sldId id="3662" r:id="rId21"/>
    <p:sldId id="3663" r:id="rId22"/>
    <p:sldId id="3664" r:id="rId23"/>
    <p:sldId id="3667" r:id="rId24"/>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731" autoAdjust="0"/>
    <p:restoredTop sz="99116" autoAdjust="0"/>
  </p:normalViewPr>
  <p:slideViewPr>
    <p:cSldViewPr snapToGrid="0" snapToObjects="1">
      <p:cViewPr>
        <p:scale>
          <a:sx n="62" d="100"/>
          <a:sy n="62" d="100"/>
        </p:scale>
        <p:origin x="-245" y="18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 Id="rId4" Type="http://schemas.openxmlformats.org/officeDocument/2006/relationships/image" Target="../media/image5.png"/></Relationships>
</file>

<file path=ppt/diagrams/_rels/data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8.svg"/><Relationship Id="rId1" Type="http://schemas.openxmlformats.org/officeDocument/2006/relationships/image" Target="../media/image7.png"/><Relationship Id="rId4" Type="http://schemas.openxmlformats.org/officeDocument/2006/relationships/image" Target="../media/image10.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31.png"/><Relationship Id="rId1" Type="http://schemas.openxmlformats.org/officeDocument/2006/relationships/image" Target="../media/image21.png"/><Relationship Id="rId4" Type="http://schemas.openxmlformats.org/officeDocument/2006/relationships/image" Target="../media/image51.png"/></Relationships>
</file>

<file path=ppt/diagrams/_rels/drawing2.xml.rels><?xml version="1.0" encoding="UTF-8" standalone="yes"?>
<Relationships xmlns="http://schemas.openxmlformats.org/package/2006/relationships"><Relationship Id="rId3" Type="http://schemas.openxmlformats.org/officeDocument/2006/relationships/image" Target="../media/image91.png"/><Relationship Id="rId2" Type="http://schemas.openxmlformats.org/officeDocument/2006/relationships/image" Target="../media/image8.svg"/><Relationship Id="rId1" Type="http://schemas.openxmlformats.org/officeDocument/2006/relationships/image" Target="../media/image71.png"/><Relationship Id="rId4" Type="http://schemas.openxmlformats.org/officeDocument/2006/relationships/image" Target="../media/image10.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658C5B-2DEC-4729-B203-4EAE09C1D0FA}"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50C29C74-FE5E-419E-8DA7-41B42C137E2F}">
      <dgm:prSet/>
      <dgm:spPr/>
      <dgm:t>
        <a:bodyPr/>
        <a:lstStyle/>
        <a:p>
          <a:pPr>
            <a:lnSpc>
              <a:spcPct val="100000"/>
            </a:lnSpc>
          </a:pPr>
          <a:r>
            <a:rPr lang="en-US" dirty="0"/>
            <a:t>Growth</a:t>
          </a:r>
        </a:p>
      </dgm:t>
    </dgm:pt>
    <dgm:pt modelId="{E0AE3B98-0F01-4BE5-B48C-C8837F5D9BAE}" type="parTrans" cxnId="{33E61431-AB7C-4AB4-9088-A14694142928}">
      <dgm:prSet/>
      <dgm:spPr/>
      <dgm:t>
        <a:bodyPr/>
        <a:lstStyle/>
        <a:p>
          <a:endParaRPr lang="en-US"/>
        </a:p>
      </dgm:t>
    </dgm:pt>
    <dgm:pt modelId="{FAC171D0-DF2A-448A-A062-07E2550061DC}" type="sibTrans" cxnId="{33E61431-AB7C-4AB4-9088-A14694142928}">
      <dgm:prSet/>
      <dgm:spPr/>
      <dgm:t>
        <a:bodyPr/>
        <a:lstStyle/>
        <a:p>
          <a:endParaRPr lang="en-US"/>
        </a:p>
      </dgm:t>
    </dgm:pt>
    <dgm:pt modelId="{F796DBDD-92B0-4D0E-9728-9FCF2D8EECE3}">
      <dgm:prSet/>
      <dgm:spPr/>
      <dgm:t>
        <a:bodyPr/>
        <a:lstStyle/>
        <a:p>
          <a:pPr>
            <a:lnSpc>
              <a:spcPct val="100000"/>
            </a:lnSpc>
          </a:pPr>
          <a:r>
            <a:rPr lang="en-US" dirty="0"/>
            <a:t>Modernization</a:t>
          </a:r>
        </a:p>
      </dgm:t>
    </dgm:pt>
    <dgm:pt modelId="{59404147-088C-4214-A595-7D722362216B}" type="parTrans" cxnId="{30B50CB5-71E1-4A2F-8458-5DDB3E4FB72B}">
      <dgm:prSet/>
      <dgm:spPr/>
      <dgm:t>
        <a:bodyPr/>
        <a:lstStyle/>
        <a:p>
          <a:endParaRPr lang="en-US"/>
        </a:p>
      </dgm:t>
    </dgm:pt>
    <dgm:pt modelId="{6348367D-A4F0-4B3A-9120-8D8D816217F4}" type="sibTrans" cxnId="{30B50CB5-71E1-4A2F-8458-5DDB3E4FB72B}">
      <dgm:prSet/>
      <dgm:spPr/>
      <dgm:t>
        <a:bodyPr/>
        <a:lstStyle/>
        <a:p>
          <a:endParaRPr lang="en-US"/>
        </a:p>
      </dgm:t>
    </dgm:pt>
    <dgm:pt modelId="{0076AAC8-51B8-48A5-9D1D-47950C298692}">
      <dgm:prSet/>
      <dgm:spPr/>
      <dgm:t>
        <a:bodyPr/>
        <a:lstStyle/>
        <a:p>
          <a:pPr>
            <a:lnSpc>
              <a:spcPct val="100000"/>
            </a:lnSpc>
          </a:pPr>
          <a:r>
            <a:rPr lang="en-US" dirty="0"/>
            <a:t>Self-Reliance</a:t>
          </a:r>
        </a:p>
      </dgm:t>
    </dgm:pt>
    <dgm:pt modelId="{76A4F65C-6304-4B6A-950E-5C391F9FA374}" type="parTrans" cxnId="{6D4D9D0D-7666-48F7-BA7C-3AD92840A3A8}">
      <dgm:prSet/>
      <dgm:spPr/>
      <dgm:t>
        <a:bodyPr/>
        <a:lstStyle/>
        <a:p>
          <a:endParaRPr lang="en-US"/>
        </a:p>
      </dgm:t>
    </dgm:pt>
    <dgm:pt modelId="{42F1BCBA-7C6A-49BE-BD04-8BC097E583F3}" type="sibTrans" cxnId="{6D4D9D0D-7666-48F7-BA7C-3AD92840A3A8}">
      <dgm:prSet/>
      <dgm:spPr/>
      <dgm:t>
        <a:bodyPr/>
        <a:lstStyle/>
        <a:p>
          <a:endParaRPr lang="en-US"/>
        </a:p>
      </dgm:t>
    </dgm:pt>
    <dgm:pt modelId="{4102C556-56A7-4153-9565-404255B808B3}">
      <dgm:prSet/>
      <dgm:spPr/>
      <dgm:t>
        <a:bodyPr/>
        <a:lstStyle/>
        <a:p>
          <a:pPr>
            <a:lnSpc>
              <a:spcPct val="100000"/>
            </a:lnSpc>
          </a:pPr>
          <a:r>
            <a:rPr lang="en-US" dirty="0"/>
            <a:t>Equity</a:t>
          </a:r>
        </a:p>
      </dgm:t>
    </dgm:pt>
    <dgm:pt modelId="{E4FF84DE-8A1B-44F3-9641-B0FAE6BFE525}" type="parTrans" cxnId="{F8B46467-2C1B-48DA-9F9B-F98323707F1C}">
      <dgm:prSet/>
      <dgm:spPr/>
      <dgm:t>
        <a:bodyPr/>
        <a:lstStyle/>
        <a:p>
          <a:endParaRPr lang="en-US"/>
        </a:p>
      </dgm:t>
    </dgm:pt>
    <dgm:pt modelId="{779232D0-B34E-4A20-81F3-0DFFFF249129}" type="sibTrans" cxnId="{F8B46467-2C1B-48DA-9F9B-F98323707F1C}">
      <dgm:prSet/>
      <dgm:spPr/>
      <dgm:t>
        <a:bodyPr/>
        <a:lstStyle/>
        <a:p>
          <a:endParaRPr lang="en-US"/>
        </a:p>
      </dgm:t>
    </dgm:pt>
    <dgm:pt modelId="{B11F04E2-41D9-47B3-BB7B-D0E353A880D3}" type="pres">
      <dgm:prSet presAssocID="{45658C5B-2DEC-4729-B203-4EAE09C1D0FA}" presName="root" presStyleCnt="0">
        <dgm:presLayoutVars>
          <dgm:dir/>
          <dgm:resizeHandles val="exact"/>
        </dgm:presLayoutVars>
      </dgm:prSet>
      <dgm:spPr/>
      <dgm:t>
        <a:bodyPr/>
        <a:lstStyle/>
        <a:p>
          <a:endParaRPr lang="en-IN"/>
        </a:p>
      </dgm:t>
    </dgm:pt>
    <dgm:pt modelId="{2F13E215-A552-45FC-AB86-CEAE0C4AB771}" type="pres">
      <dgm:prSet presAssocID="{50C29C74-FE5E-419E-8DA7-41B42C137E2F}" presName="compNode" presStyleCnt="0"/>
      <dgm:spPr/>
    </dgm:pt>
    <dgm:pt modelId="{1A9A734A-256D-455A-9170-69E972F10ACC}" type="pres">
      <dgm:prSet presAssocID="{50C29C74-FE5E-419E-8DA7-41B42C137E2F}" presName="iconRect" presStyleLbl="node1" presStyleIdx="0" presStyleCnt="4"/>
      <dgm:spPr>
        <a:blipFill>
          <a:blip xmlns:r="http://schemas.openxmlformats.org/officeDocument/2006/relationships" r:embed="rId1">
            <a:extLst>
              <a:ext uri="{28A0092B-C50C-407E-A947-70E740481C1C}">
                <a14:useLocalDpi xmlns="" xmlns:a14="http://schemas.microsoft.com/office/drawing/2010/main" val="0"/>
              </a:ext>
            </a:extLst>
          </a:blip>
          <a:srcRect/>
          <a:stretch>
            <a:fillRect/>
          </a:stretch>
        </a:blipFill>
        <a:ln>
          <a:noFill/>
        </a:ln>
      </dgm:spPr>
    </dgm:pt>
    <dgm:pt modelId="{A9DEBBAF-6882-4953-827E-C31B32F1DC58}" type="pres">
      <dgm:prSet presAssocID="{50C29C74-FE5E-419E-8DA7-41B42C137E2F}" presName="spaceRect" presStyleCnt="0"/>
      <dgm:spPr/>
    </dgm:pt>
    <dgm:pt modelId="{4803ACC0-8D26-4401-9D0B-337D3B84C141}" type="pres">
      <dgm:prSet presAssocID="{50C29C74-FE5E-419E-8DA7-41B42C137E2F}" presName="textRect" presStyleLbl="revTx" presStyleIdx="0" presStyleCnt="4">
        <dgm:presLayoutVars>
          <dgm:chMax val="1"/>
          <dgm:chPref val="1"/>
        </dgm:presLayoutVars>
      </dgm:prSet>
      <dgm:spPr/>
      <dgm:t>
        <a:bodyPr/>
        <a:lstStyle/>
        <a:p>
          <a:endParaRPr lang="en-IN"/>
        </a:p>
      </dgm:t>
    </dgm:pt>
    <dgm:pt modelId="{5E82DFD2-1C5B-4D18-8ED7-1BB0757ED68B}" type="pres">
      <dgm:prSet presAssocID="{FAC171D0-DF2A-448A-A062-07E2550061DC}" presName="sibTrans" presStyleCnt="0"/>
      <dgm:spPr/>
    </dgm:pt>
    <dgm:pt modelId="{653DBD60-382E-4665-B45B-09D565FC9433}" type="pres">
      <dgm:prSet presAssocID="{F796DBDD-92B0-4D0E-9728-9FCF2D8EECE3}" presName="compNode" presStyleCnt="0"/>
      <dgm:spPr/>
    </dgm:pt>
    <dgm:pt modelId="{7D39669B-81F4-4CE9-A077-7E22113442BC}" type="pres">
      <dgm:prSet presAssocID="{F796DBDD-92B0-4D0E-9728-9FCF2D8EECE3}" presName="iconRect" presStyleLbl="node1" presStyleIdx="1" presStyleCnt="4"/>
      <dgm:spPr>
        <a:blipFill>
          <a:blip xmlns:r="http://schemas.openxmlformats.org/officeDocument/2006/relationships" r:embed="rId2">
            <a:extLst>
              <a:ext uri="{28A0092B-C50C-407E-A947-70E740481C1C}">
                <a14:useLocalDpi xmlns="" xmlns:a14="http://schemas.microsoft.com/office/drawing/2010/main" val="0"/>
              </a:ext>
            </a:extLst>
          </a:blip>
          <a:srcRect/>
          <a:stretch>
            <a:fillRect/>
          </a:stretch>
        </a:blipFill>
        <a:ln>
          <a:noFill/>
        </a:ln>
      </dgm:spPr>
    </dgm:pt>
    <dgm:pt modelId="{4871E253-68F0-4F28-8CD3-1D7753F0BFB3}" type="pres">
      <dgm:prSet presAssocID="{F796DBDD-92B0-4D0E-9728-9FCF2D8EECE3}" presName="spaceRect" presStyleCnt="0"/>
      <dgm:spPr/>
    </dgm:pt>
    <dgm:pt modelId="{E08206FD-522D-4E64-BEE0-190B7EDDB335}" type="pres">
      <dgm:prSet presAssocID="{F796DBDD-92B0-4D0E-9728-9FCF2D8EECE3}" presName="textRect" presStyleLbl="revTx" presStyleIdx="1" presStyleCnt="4">
        <dgm:presLayoutVars>
          <dgm:chMax val="1"/>
          <dgm:chPref val="1"/>
        </dgm:presLayoutVars>
      </dgm:prSet>
      <dgm:spPr/>
      <dgm:t>
        <a:bodyPr/>
        <a:lstStyle/>
        <a:p>
          <a:endParaRPr lang="en-IN"/>
        </a:p>
      </dgm:t>
    </dgm:pt>
    <dgm:pt modelId="{7BC12C8C-410B-404E-B12D-61049EEB9C75}" type="pres">
      <dgm:prSet presAssocID="{6348367D-A4F0-4B3A-9120-8D8D816217F4}" presName="sibTrans" presStyleCnt="0"/>
      <dgm:spPr/>
    </dgm:pt>
    <dgm:pt modelId="{7C90EB09-5B2F-4FF0-8FF8-0742B01CDABC}" type="pres">
      <dgm:prSet presAssocID="{0076AAC8-51B8-48A5-9D1D-47950C298692}" presName="compNode" presStyleCnt="0"/>
      <dgm:spPr/>
    </dgm:pt>
    <dgm:pt modelId="{4721705C-495F-451E-A69C-A9964037BF78}" type="pres">
      <dgm:prSet presAssocID="{0076AAC8-51B8-48A5-9D1D-47950C298692}" presName="iconRect" presStyleLbl="node1" presStyleIdx="2" presStyleCnt="4"/>
      <dgm:spPr>
        <a:blipFill>
          <a:blip xmlns:r="http://schemas.openxmlformats.org/officeDocument/2006/relationships" r:embed="rId3">
            <a:extLst>
              <a:ext uri="{28A0092B-C50C-407E-A947-70E740481C1C}">
                <a14:useLocalDpi xmlns="" xmlns:a14="http://schemas.microsoft.com/office/drawing/2010/main" val="0"/>
              </a:ext>
            </a:extLst>
          </a:blip>
          <a:srcRect/>
          <a:stretch>
            <a:fillRect/>
          </a:stretch>
        </a:blipFill>
        <a:ln>
          <a:noFill/>
        </a:ln>
      </dgm:spPr>
    </dgm:pt>
    <dgm:pt modelId="{5163EF81-9A0C-4743-ACB1-444472BC243E}" type="pres">
      <dgm:prSet presAssocID="{0076AAC8-51B8-48A5-9D1D-47950C298692}" presName="spaceRect" presStyleCnt="0"/>
      <dgm:spPr/>
    </dgm:pt>
    <dgm:pt modelId="{6F8BA91E-FA57-41CF-818C-AEC02C995FA6}" type="pres">
      <dgm:prSet presAssocID="{0076AAC8-51B8-48A5-9D1D-47950C298692}" presName="textRect" presStyleLbl="revTx" presStyleIdx="2" presStyleCnt="4">
        <dgm:presLayoutVars>
          <dgm:chMax val="1"/>
          <dgm:chPref val="1"/>
        </dgm:presLayoutVars>
      </dgm:prSet>
      <dgm:spPr/>
      <dgm:t>
        <a:bodyPr/>
        <a:lstStyle/>
        <a:p>
          <a:endParaRPr lang="en-IN"/>
        </a:p>
      </dgm:t>
    </dgm:pt>
    <dgm:pt modelId="{F2CDF0A0-503F-4395-BED0-241FF03BD0CA}" type="pres">
      <dgm:prSet presAssocID="{42F1BCBA-7C6A-49BE-BD04-8BC097E583F3}" presName="sibTrans" presStyleCnt="0"/>
      <dgm:spPr/>
    </dgm:pt>
    <dgm:pt modelId="{5D9B7A03-71DD-4AEF-8EAE-59562B33AA2B}" type="pres">
      <dgm:prSet presAssocID="{4102C556-56A7-4153-9565-404255B808B3}" presName="compNode" presStyleCnt="0"/>
      <dgm:spPr/>
    </dgm:pt>
    <dgm:pt modelId="{77886A39-3D4D-4667-B45A-2DF583B40986}" type="pres">
      <dgm:prSet presAssocID="{4102C556-56A7-4153-9565-404255B808B3}" presName="iconRect" presStyleLbl="node1" presStyleIdx="3" presStyleCnt="4"/>
      <dgm:spPr>
        <a:blipFill>
          <a:blip xmlns:r="http://schemas.openxmlformats.org/officeDocument/2006/relationships" r:embed="rId4"/>
          <a:srcRect/>
          <a:stretch>
            <a:fillRect/>
          </a:stretch>
        </a:blipFill>
        <a:ln>
          <a:noFill/>
        </a:ln>
      </dgm:spPr>
    </dgm:pt>
    <dgm:pt modelId="{E6AF5C0C-6D09-4637-871F-D8B6ABF94F78}" type="pres">
      <dgm:prSet presAssocID="{4102C556-56A7-4153-9565-404255B808B3}" presName="spaceRect" presStyleCnt="0"/>
      <dgm:spPr/>
    </dgm:pt>
    <dgm:pt modelId="{D26AE9CA-FDDA-42E2-AC46-D4FE21BFA9C6}" type="pres">
      <dgm:prSet presAssocID="{4102C556-56A7-4153-9565-404255B808B3}" presName="textRect" presStyleLbl="revTx" presStyleIdx="3" presStyleCnt="4">
        <dgm:presLayoutVars>
          <dgm:chMax val="1"/>
          <dgm:chPref val="1"/>
        </dgm:presLayoutVars>
      </dgm:prSet>
      <dgm:spPr/>
      <dgm:t>
        <a:bodyPr/>
        <a:lstStyle/>
        <a:p>
          <a:endParaRPr lang="en-IN"/>
        </a:p>
      </dgm:t>
    </dgm:pt>
  </dgm:ptLst>
  <dgm:cxnLst>
    <dgm:cxn modelId="{D8936F06-2B3C-AB41-85BF-3A738F81AF42}" type="presOf" srcId="{45658C5B-2DEC-4729-B203-4EAE09C1D0FA}" destId="{B11F04E2-41D9-47B3-BB7B-D0E353A880D3}" srcOrd="0" destOrd="0" presId="urn:microsoft.com/office/officeart/2018/2/layout/IconLabelList"/>
    <dgm:cxn modelId="{2F3085D6-7A96-9A46-91B7-8F9F76313D23}" type="presOf" srcId="{4102C556-56A7-4153-9565-404255B808B3}" destId="{D26AE9CA-FDDA-42E2-AC46-D4FE21BFA9C6}" srcOrd="0" destOrd="0" presId="urn:microsoft.com/office/officeart/2018/2/layout/IconLabelList"/>
    <dgm:cxn modelId="{584B157F-EBAE-E242-8687-16F0CDAAFB31}" type="presOf" srcId="{F796DBDD-92B0-4D0E-9728-9FCF2D8EECE3}" destId="{E08206FD-522D-4E64-BEE0-190B7EDDB335}" srcOrd="0" destOrd="0" presId="urn:microsoft.com/office/officeart/2018/2/layout/IconLabelList"/>
    <dgm:cxn modelId="{30B50CB5-71E1-4A2F-8458-5DDB3E4FB72B}" srcId="{45658C5B-2DEC-4729-B203-4EAE09C1D0FA}" destId="{F796DBDD-92B0-4D0E-9728-9FCF2D8EECE3}" srcOrd="1" destOrd="0" parTransId="{59404147-088C-4214-A595-7D722362216B}" sibTransId="{6348367D-A4F0-4B3A-9120-8D8D816217F4}"/>
    <dgm:cxn modelId="{95FBA8AF-6D11-CC40-BB37-5987CE1E88EC}" type="presOf" srcId="{0076AAC8-51B8-48A5-9D1D-47950C298692}" destId="{6F8BA91E-FA57-41CF-818C-AEC02C995FA6}" srcOrd="0" destOrd="0" presId="urn:microsoft.com/office/officeart/2018/2/layout/IconLabelList"/>
    <dgm:cxn modelId="{F8B46467-2C1B-48DA-9F9B-F98323707F1C}" srcId="{45658C5B-2DEC-4729-B203-4EAE09C1D0FA}" destId="{4102C556-56A7-4153-9565-404255B808B3}" srcOrd="3" destOrd="0" parTransId="{E4FF84DE-8A1B-44F3-9641-B0FAE6BFE525}" sibTransId="{779232D0-B34E-4A20-81F3-0DFFFF249129}"/>
    <dgm:cxn modelId="{EF357A15-87EB-F840-9157-B76069614BE7}" type="presOf" srcId="{50C29C74-FE5E-419E-8DA7-41B42C137E2F}" destId="{4803ACC0-8D26-4401-9D0B-337D3B84C141}" srcOrd="0" destOrd="0" presId="urn:microsoft.com/office/officeart/2018/2/layout/IconLabelList"/>
    <dgm:cxn modelId="{6D4D9D0D-7666-48F7-BA7C-3AD92840A3A8}" srcId="{45658C5B-2DEC-4729-B203-4EAE09C1D0FA}" destId="{0076AAC8-51B8-48A5-9D1D-47950C298692}" srcOrd="2" destOrd="0" parTransId="{76A4F65C-6304-4B6A-950E-5C391F9FA374}" sibTransId="{42F1BCBA-7C6A-49BE-BD04-8BC097E583F3}"/>
    <dgm:cxn modelId="{33E61431-AB7C-4AB4-9088-A14694142928}" srcId="{45658C5B-2DEC-4729-B203-4EAE09C1D0FA}" destId="{50C29C74-FE5E-419E-8DA7-41B42C137E2F}" srcOrd="0" destOrd="0" parTransId="{E0AE3B98-0F01-4BE5-B48C-C8837F5D9BAE}" sibTransId="{FAC171D0-DF2A-448A-A062-07E2550061DC}"/>
    <dgm:cxn modelId="{20F960DC-6E1B-A145-9AB8-2CBDC6EAD802}" type="presParOf" srcId="{B11F04E2-41D9-47B3-BB7B-D0E353A880D3}" destId="{2F13E215-A552-45FC-AB86-CEAE0C4AB771}" srcOrd="0" destOrd="0" presId="urn:microsoft.com/office/officeart/2018/2/layout/IconLabelList"/>
    <dgm:cxn modelId="{9C573669-D2A1-F845-A48B-CDA767E6CEF8}" type="presParOf" srcId="{2F13E215-A552-45FC-AB86-CEAE0C4AB771}" destId="{1A9A734A-256D-455A-9170-69E972F10ACC}" srcOrd="0" destOrd="0" presId="urn:microsoft.com/office/officeart/2018/2/layout/IconLabelList"/>
    <dgm:cxn modelId="{BFCE7A8B-1767-BB4B-A1E8-9D5454058BCE}" type="presParOf" srcId="{2F13E215-A552-45FC-AB86-CEAE0C4AB771}" destId="{A9DEBBAF-6882-4953-827E-C31B32F1DC58}" srcOrd="1" destOrd="0" presId="urn:microsoft.com/office/officeart/2018/2/layout/IconLabelList"/>
    <dgm:cxn modelId="{21CED5D2-4CF7-704B-B0EE-B0C765574D20}" type="presParOf" srcId="{2F13E215-A552-45FC-AB86-CEAE0C4AB771}" destId="{4803ACC0-8D26-4401-9D0B-337D3B84C141}" srcOrd="2" destOrd="0" presId="urn:microsoft.com/office/officeart/2018/2/layout/IconLabelList"/>
    <dgm:cxn modelId="{7BA83BD6-6DAA-5A49-9381-9B123680E1C1}" type="presParOf" srcId="{B11F04E2-41D9-47B3-BB7B-D0E353A880D3}" destId="{5E82DFD2-1C5B-4D18-8ED7-1BB0757ED68B}" srcOrd="1" destOrd="0" presId="urn:microsoft.com/office/officeart/2018/2/layout/IconLabelList"/>
    <dgm:cxn modelId="{8F5B9AB9-4EAF-C744-940B-52028B19FF6A}" type="presParOf" srcId="{B11F04E2-41D9-47B3-BB7B-D0E353A880D3}" destId="{653DBD60-382E-4665-B45B-09D565FC9433}" srcOrd="2" destOrd="0" presId="urn:microsoft.com/office/officeart/2018/2/layout/IconLabelList"/>
    <dgm:cxn modelId="{4004DE2B-CFE7-E646-8CF1-260ECE67141B}" type="presParOf" srcId="{653DBD60-382E-4665-B45B-09D565FC9433}" destId="{7D39669B-81F4-4CE9-A077-7E22113442BC}" srcOrd="0" destOrd="0" presId="urn:microsoft.com/office/officeart/2018/2/layout/IconLabelList"/>
    <dgm:cxn modelId="{CF87E9B6-DA10-EF4A-8F3C-0F346DE7EEE8}" type="presParOf" srcId="{653DBD60-382E-4665-B45B-09D565FC9433}" destId="{4871E253-68F0-4F28-8CD3-1D7753F0BFB3}" srcOrd="1" destOrd="0" presId="urn:microsoft.com/office/officeart/2018/2/layout/IconLabelList"/>
    <dgm:cxn modelId="{E3A43C12-A68A-DC41-9BF1-D7CCDFC76398}" type="presParOf" srcId="{653DBD60-382E-4665-B45B-09D565FC9433}" destId="{E08206FD-522D-4E64-BEE0-190B7EDDB335}" srcOrd="2" destOrd="0" presId="urn:microsoft.com/office/officeart/2018/2/layout/IconLabelList"/>
    <dgm:cxn modelId="{18889E99-5576-B445-B4FA-55F9B2D09D62}" type="presParOf" srcId="{B11F04E2-41D9-47B3-BB7B-D0E353A880D3}" destId="{7BC12C8C-410B-404E-B12D-61049EEB9C75}" srcOrd="3" destOrd="0" presId="urn:microsoft.com/office/officeart/2018/2/layout/IconLabelList"/>
    <dgm:cxn modelId="{6D761BE7-CA2F-5447-9A87-8A65CCC348A2}" type="presParOf" srcId="{B11F04E2-41D9-47B3-BB7B-D0E353A880D3}" destId="{7C90EB09-5B2F-4FF0-8FF8-0742B01CDABC}" srcOrd="4" destOrd="0" presId="urn:microsoft.com/office/officeart/2018/2/layout/IconLabelList"/>
    <dgm:cxn modelId="{8D21A903-7975-BD43-8B4D-3F03AEC0860C}" type="presParOf" srcId="{7C90EB09-5B2F-4FF0-8FF8-0742B01CDABC}" destId="{4721705C-495F-451E-A69C-A9964037BF78}" srcOrd="0" destOrd="0" presId="urn:microsoft.com/office/officeart/2018/2/layout/IconLabelList"/>
    <dgm:cxn modelId="{D9DE32BA-8549-5C42-8F2A-47C5CE62690A}" type="presParOf" srcId="{7C90EB09-5B2F-4FF0-8FF8-0742B01CDABC}" destId="{5163EF81-9A0C-4743-ACB1-444472BC243E}" srcOrd="1" destOrd="0" presId="urn:microsoft.com/office/officeart/2018/2/layout/IconLabelList"/>
    <dgm:cxn modelId="{782070A2-6EB8-A64A-A9C7-71F1BD8ED8C6}" type="presParOf" srcId="{7C90EB09-5B2F-4FF0-8FF8-0742B01CDABC}" destId="{6F8BA91E-FA57-41CF-818C-AEC02C995FA6}" srcOrd="2" destOrd="0" presId="urn:microsoft.com/office/officeart/2018/2/layout/IconLabelList"/>
    <dgm:cxn modelId="{E3E69953-905A-C14E-8AD4-BBD0532EA558}" type="presParOf" srcId="{B11F04E2-41D9-47B3-BB7B-D0E353A880D3}" destId="{F2CDF0A0-503F-4395-BED0-241FF03BD0CA}" srcOrd="5" destOrd="0" presId="urn:microsoft.com/office/officeart/2018/2/layout/IconLabelList"/>
    <dgm:cxn modelId="{F00D7AC6-44EB-D14F-B868-41F1A8DEEB06}" type="presParOf" srcId="{B11F04E2-41D9-47B3-BB7B-D0E353A880D3}" destId="{5D9B7A03-71DD-4AEF-8EAE-59562B33AA2B}" srcOrd="6" destOrd="0" presId="urn:microsoft.com/office/officeart/2018/2/layout/IconLabelList"/>
    <dgm:cxn modelId="{84060F8A-2677-7541-8028-940E9E57402C}" type="presParOf" srcId="{5D9B7A03-71DD-4AEF-8EAE-59562B33AA2B}" destId="{77886A39-3D4D-4667-B45A-2DF583B40986}" srcOrd="0" destOrd="0" presId="urn:microsoft.com/office/officeart/2018/2/layout/IconLabelList"/>
    <dgm:cxn modelId="{4BE4260E-D4F7-0A4A-BEF0-8F50505C9931}" type="presParOf" srcId="{5D9B7A03-71DD-4AEF-8EAE-59562B33AA2B}" destId="{E6AF5C0C-6D09-4637-871F-D8B6ABF94F78}" srcOrd="1" destOrd="0" presId="urn:microsoft.com/office/officeart/2018/2/layout/IconLabelList"/>
    <dgm:cxn modelId="{958F1EAD-2B48-654B-9317-EA1C1BA849F8}" type="presParOf" srcId="{5D9B7A03-71DD-4AEF-8EAE-59562B33AA2B}" destId="{D26AE9CA-FDDA-42E2-AC46-D4FE21BFA9C6}" srcOrd="2" destOrd="0" presId="urn:microsoft.com/office/officeart/2018/2/layout/IconLabelList"/>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D9CE863-C8A5-40E9-AE4E-E300E514114B}" type="doc">
      <dgm:prSet loTypeId="urn:microsoft.com/office/officeart/2018/2/layout/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AB87BF32-F845-42EF-BEEA-FFF6D7209979}">
      <dgm:prSet/>
      <dgm:spPr/>
      <dgm:t>
        <a:bodyPr/>
        <a:lstStyle/>
        <a:p>
          <a:pPr>
            <a:lnSpc>
              <a:spcPct val="100000"/>
            </a:lnSpc>
            <a:defRPr b="1"/>
          </a:pPr>
          <a:r>
            <a:rPr lang="en-US" u="sng" dirty="0"/>
            <a:t>Agriculture</a:t>
          </a:r>
          <a:endParaRPr lang="en-US" dirty="0"/>
        </a:p>
      </dgm:t>
    </dgm:pt>
    <dgm:pt modelId="{AA8D5D11-AE48-4305-BE24-75B3B36E33C4}" type="parTrans" cxnId="{35F51E1A-9BBB-4246-9EF3-25423D09E480}">
      <dgm:prSet/>
      <dgm:spPr/>
      <dgm:t>
        <a:bodyPr/>
        <a:lstStyle/>
        <a:p>
          <a:endParaRPr lang="en-US"/>
        </a:p>
      </dgm:t>
    </dgm:pt>
    <dgm:pt modelId="{6675F6E9-6B85-4F17-A5D5-AE1D67D09612}" type="sibTrans" cxnId="{35F51E1A-9BBB-4246-9EF3-25423D09E480}">
      <dgm:prSet/>
      <dgm:spPr/>
      <dgm:t>
        <a:bodyPr/>
        <a:lstStyle/>
        <a:p>
          <a:endParaRPr lang="en-US"/>
        </a:p>
      </dgm:t>
    </dgm:pt>
    <dgm:pt modelId="{03EA005E-C2A1-416C-A476-C1BD618DB647}">
      <dgm:prSet/>
      <dgm:spPr/>
      <dgm:t>
        <a:bodyPr/>
        <a:lstStyle/>
        <a:p>
          <a:pPr>
            <a:lnSpc>
              <a:spcPct val="100000"/>
            </a:lnSpc>
          </a:pPr>
          <a:r>
            <a:rPr lang="en-US" dirty="0"/>
            <a:t>Land Reforms</a:t>
          </a:r>
        </a:p>
      </dgm:t>
    </dgm:pt>
    <dgm:pt modelId="{6C784259-C992-4168-9D55-B0925FCD46AB}" type="parTrans" cxnId="{EFEFACB8-14B1-43E5-92E9-CD655A30CF8B}">
      <dgm:prSet/>
      <dgm:spPr/>
      <dgm:t>
        <a:bodyPr/>
        <a:lstStyle/>
        <a:p>
          <a:endParaRPr lang="en-US"/>
        </a:p>
      </dgm:t>
    </dgm:pt>
    <dgm:pt modelId="{0A3F9F2F-39AA-4F06-B54D-5EFD32C2FAE7}" type="sibTrans" cxnId="{EFEFACB8-14B1-43E5-92E9-CD655A30CF8B}">
      <dgm:prSet/>
      <dgm:spPr/>
      <dgm:t>
        <a:bodyPr/>
        <a:lstStyle/>
        <a:p>
          <a:endParaRPr lang="en-US"/>
        </a:p>
      </dgm:t>
    </dgm:pt>
    <dgm:pt modelId="{BA0E9A80-144E-457F-97B8-9E05D3F00262}">
      <dgm:prSet/>
      <dgm:spPr/>
      <dgm:t>
        <a:bodyPr/>
        <a:lstStyle/>
        <a:p>
          <a:pPr>
            <a:lnSpc>
              <a:spcPct val="100000"/>
            </a:lnSpc>
          </a:pPr>
          <a:r>
            <a:rPr lang="en-US" dirty="0"/>
            <a:t>Land Ceiling</a:t>
          </a:r>
        </a:p>
      </dgm:t>
    </dgm:pt>
    <dgm:pt modelId="{86F94DDC-9A8D-4EC1-B734-3443A349E2A8}" type="parTrans" cxnId="{75503D60-334D-4125-B2C9-3E28472FEE34}">
      <dgm:prSet/>
      <dgm:spPr/>
      <dgm:t>
        <a:bodyPr/>
        <a:lstStyle/>
        <a:p>
          <a:endParaRPr lang="en-US"/>
        </a:p>
      </dgm:t>
    </dgm:pt>
    <dgm:pt modelId="{93A6EAE2-07C8-4BDE-8669-61FAB82B5A93}" type="sibTrans" cxnId="{75503D60-334D-4125-B2C9-3E28472FEE34}">
      <dgm:prSet/>
      <dgm:spPr/>
      <dgm:t>
        <a:bodyPr/>
        <a:lstStyle/>
        <a:p>
          <a:endParaRPr lang="en-US"/>
        </a:p>
      </dgm:t>
    </dgm:pt>
    <dgm:pt modelId="{1ED817CC-E5B0-4FF6-B4FA-422D98F02220}">
      <dgm:prSet/>
      <dgm:spPr/>
      <dgm:t>
        <a:bodyPr/>
        <a:lstStyle/>
        <a:p>
          <a:pPr>
            <a:lnSpc>
              <a:spcPct val="100000"/>
            </a:lnSpc>
          </a:pPr>
          <a:r>
            <a:rPr lang="en-US" dirty="0"/>
            <a:t>The Green Revolution</a:t>
          </a:r>
        </a:p>
      </dgm:t>
    </dgm:pt>
    <dgm:pt modelId="{EA4466F0-9456-4E63-BC03-9D96F8291BCA}" type="parTrans" cxnId="{CCAB357E-4C46-4CEB-9337-CDDE8681C9FD}">
      <dgm:prSet/>
      <dgm:spPr/>
      <dgm:t>
        <a:bodyPr/>
        <a:lstStyle/>
        <a:p>
          <a:endParaRPr lang="en-US"/>
        </a:p>
      </dgm:t>
    </dgm:pt>
    <dgm:pt modelId="{6E8F8C5A-E079-40F3-ABEE-EE2269E74B8E}" type="sibTrans" cxnId="{CCAB357E-4C46-4CEB-9337-CDDE8681C9FD}">
      <dgm:prSet/>
      <dgm:spPr/>
      <dgm:t>
        <a:bodyPr/>
        <a:lstStyle/>
        <a:p>
          <a:endParaRPr lang="en-US"/>
        </a:p>
      </dgm:t>
    </dgm:pt>
    <dgm:pt modelId="{6056DA77-0861-4471-A6C4-6F97E5DC7B8B}">
      <dgm:prSet/>
      <dgm:spPr/>
      <dgm:t>
        <a:bodyPr/>
        <a:lstStyle/>
        <a:p>
          <a:pPr>
            <a:lnSpc>
              <a:spcPct val="100000"/>
            </a:lnSpc>
            <a:defRPr b="1"/>
          </a:pPr>
          <a:r>
            <a:rPr lang="en-US" u="sng" dirty="0"/>
            <a:t>Industry and Trade</a:t>
          </a:r>
          <a:endParaRPr lang="en-US" dirty="0"/>
        </a:p>
      </dgm:t>
    </dgm:pt>
    <dgm:pt modelId="{ADEEFFF3-0A8A-46A7-8021-7CFD4723833A}" type="parTrans" cxnId="{34F0CB9D-EB91-4EAC-9B49-A3073A492333}">
      <dgm:prSet/>
      <dgm:spPr/>
      <dgm:t>
        <a:bodyPr/>
        <a:lstStyle/>
        <a:p>
          <a:endParaRPr lang="en-US"/>
        </a:p>
      </dgm:t>
    </dgm:pt>
    <dgm:pt modelId="{32EF2D8E-1220-46D8-ABD8-77A799A992DE}" type="sibTrans" cxnId="{34F0CB9D-EB91-4EAC-9B49-A3073A492333}">
      <dgm:prSet/>
      <dgm:spPr/>
      <dgm:t>
        <a:bodyPr/>
        <a:lstStyle/>
        <a:p>
          <a:endParaRPr lang="en-US"/>
        </a:p>
      </dgm:t>
    </dgm:pt>
    <dgm:pt modelId="{DE96DF3E-D7E4-4B0B-BECE-538DC18787F5}">
      <dgm:prSet/>
      <dgm:spPr/>
      <dgm:t>
        <a:bodyPr/>
        <a:lstStyle/>
        <a:p>
          <a:pPr>
            <a:lnSpc>
              <a:spcPct val="100000"/>
            </a:lnSpc>
          </a:pPr>
          <a:r>
            <a:rPr lang="en-US" dirty="0"/>
            <a:t>Public and Private sectors in Indian Industrial Development</a:t>
          </a:r>
        </a:p>
      </dgm:t>
    </dgm:pt>
    <dgm:pt modelId="{067BE6E1-04D3-4C66-88B4-5F1B465143C1}" type="parTrans" cxnId="{CEC72C79-510F-45FB-89BC-3E7C4288646E}">
      <dgm:prSet/>
      <dgm:spPr/>
      <dgm:t>
        <a:bodyPr/>
        <a:lstStyle/>
        <a:p>
          <a:endParaRPr lang="en-US"/>
        </a:p>
      </dgm:t>
    </dgm:pt>
    <dgm:pt modelId="{133FB51F-1CEA-446D-B628-9E28DEB6BB73}" type="sibTrans" cxnId="{CEC72C79-510F-45FB-89BC-3E7C4288646E}">
      <dgm:prSet/>
      <dgm:spPr/>
      <dgm:t>
        <a:bodyPr/>
        <a:lstStyle/>
        <a:p>
          <a:endParaRPr lang="en-US"/>
        </a:p>
      </dgm:t>
    </dgm:pt>
    <dgm:pt modelId="{92B3279B-17F4-4C57-8D2D-605A7CD5695C}">
      <dgm:prSet/>
      <dgm:spPr/>
      <dgm:t>
        <a:bodyPr/>
        <a:lstStyle/>
        <a:p>
          <a:pPr>
            <a:lnSpc>
              <a:spcPct val="100000"/>
            </a:lnSpc>
          </a:pPr>
          <a:r>
            <a:rPr lang="en-US" dirty="0"/>
            <a:t>Industrial Policy Resolution 1956 (IPR 1956)</a:t>
          </a:r>
        </a:p>
      </dgm:t>
    </dgm:pt>
    <dgm:pt modelId="{C2FCF4A4-CFD7-4E5C-A1A4-3CC1A252AF09}" type="parTrans" cxnId="{0ECFE233-9F20-4BC5-9DE1-2BABCB652575}">
      <dgm:prSet/>
      <dgm:spPr/>
      <dgm:t>
        <a:bodyPr/>
        <a:lstStyle/>
        <a:p>
          <a:endParaRPr lang="en-US"/>
        </a:p>
      </dgm:t>
    </dgm:pt>
    <dgm:pt modelId="{02AB12EC-95AA-4B9C-A3A0-0AFF4D74902D}" type="sibTrans" cxnId="{0ECFE233-9F20-4BC5-9DE1-2BABCB652575}">
      <dgm:prSet/>
      <dgm:spPr/>
      <dgm:t>
        <a:bodyPr/>
        <a:lstStyle/>
        <a:p>
          <a:endParaRPr lang="en-US"/>
        </a:p>
      </dgm:t>
    </dgm:pt>
    <dgm:pt modelId="{CCF4D28D-1263-4072-91E8-8883080A7A84}">
      <dgm:prSet/>
      <dgm:spPr/>
      <dgm:t>
        <a:bodyPr/>
        <a:lstStyle/>
        <a:p>
          <a:pPr>
            <a:lnSpc>
              <a:spcPct val="100000"/>
            </a:lnSpc>
          </a:pPr>
          <a:r>
            <a:rPr lang="en-US" dirty="0"/>
            <a:t>Small Scale Industry</a:t>
          </a:r>
        </a:p>
      </dgm:t>
    </dgm:pt>
    <dgm:pt modelId="{C334B13F-6FCF-45A8-9B06-50181C57C055}" type="parTrans" cxnId="{89E0B5E0-B213-4C43-9253-BB70A905A106}">
      <dgm:prSet/>
      <dgm:spPr/>
      <dgm:t>
        <a:bodyPr/>
        <a:lstStyle/>
        <a:p>
          <a:endParaRPr lang="en-US"/>
        </a:p>
      </dgm:t>
    </dgm:pt>
    <dgm:pt modelId="{DA0327F3-DEDA-4975-B8A9-88D6E0AA166B}" type="sibTrans" cxnId="{89E0B5E0-B213-4C43-9253-BB70A905A106}">
      <dgm:prSet/>
      <dgm:spPr/>
      <dgm:t>
        <a:bodyPr/>
        <a:lstStyle/>
        <a:p>
          <a:endParaRPr lang="en-US"/>
        </a:p>
      </dgm:t>
    </dgm:pt>
    <dgm:pt modelId="{20FE365A-C156-4FE7-93EE-AAB494B995E9}">
      <dgm:prSet/>
      <dgm:spPr/>
      <dgm:t>
        <a:bodyPr/>
        <a:lstStyle/>
        <a:p>
          <a:pPr>
            <a:lnSpc>
              <a:spcPct val="100000"/>
            </a:lnSpc>
          </a:pPr>
          <a:r>
            <a:rPr lang="en-US" dirty="0"/>
            <a:t>Trade Policy</a:t>
          </a:r>
        </a:p>
      </dgm:t>
    </dgm:pt>
    <dgm:pt modelId="{6C8CC9AD-8715-43E3-8555-452D15B09BE9}" type="parTrans" cxnId="{B88ACE43-9642-4033-BEC7-7CB859AA5E61}">
      <dgm:prSet/>
      <dgm:spPr/>
      <dgm:t>
        <a:bodyPr/>
        <a:lstStyle/>
        <a:p>
          <a:endParaRPr lang="en-US"/>
        </a:p>
      </dgm:t>
    </dgm:pt>
    <dgm:pt modelId="{E1127148-BD03-4E7D-A1FD-CB801C9C96DE}" type="sibTrans" cxnId="{B88ACE43-9642-4033-BEC7-7CB859AA5E61}">
      <dgm:prSet/>
      <dgm:spPr/>
      <dgm:t>
        <a:bodyPr/>
        <a:lstStyle/>
        <a:p>
          <a:endParaRPr lang="en-US"/>
        </a:p>
      </dgm:t>
    </dgm:pt>
    <dgm:pt modelId="{3FFD5EC6-FFB2-4D0F-BD1C-D7B1AD7A5451}">
      <dgm:prSet/>
      <dgm:spPr/>
      <dgm:t>
        <a:bodyPr/>
        <a:lstStyle/>
        <a:p>
          <a:pPr>
            <a:lnSpc>
              <a:spcPct val="100000"/>
            </a:lnSpc>
          </a:pPr>
          <a:r>
            <a:rPr lang="en-US"/>
            <a:t>Effect of polices on Industrial Development</a:t>
          </a:r>
        </a:p>
      </dgm:t>
    </dgm:pt>
    <dgm:pt modelId="{FDC98EC5-3685-44C3-B1F4-9E9C8FCE73E0}" type="parTrans" cxnId="{375A90A9-48E8-4C57-9275-D42F4B85B33A}">
      <dgm:prSet/>
      <dgm:spPr/>
      <dgm:t>
        <a:bodyPr/>
        <a:lstStyle/>
        <a:p>
          <a:endParaRPr lang="en-US"/>
        </a:p>
      </dgm:t>
    </dgm:pt>
    <dgm:pt modelId="{FD4CB033-E30A-46A1-8F4B-14A68C83DA8C}" type="sibTrans" cxnId="{375A90A9-48E8-4C57-9275-D42F4B85B33A}">
      <dgm:prSet/>
      <dgm:spPr/>
      <dgm:t>
        <a:bodyPr/>
        <a:lstStyle/>
        <a:p>
          <a:endParaRPr lang="en-US"/>
        </a:p>
      </dgm:t>
    </dgm:pt>
    <dgm:pt modelId="{0A65F67B-F6AF-4BAA-B590-BDD81B478B55}" type="pres">
      <dgm:prSet presAssocID="{9D9CE863-C8A5-40E9-AE4E-E300E514114B}" presName="root" presStyleCnt="0">
        <dgm:presLayoutVars>
          <dgm:dir/>
          <dgm:resizeHandles val="exact"/>
        </dgm:presLayoutVars>
      </dgm:prSet>
      <dgm:spPr/>
      <dgm:t>
        <a:bodyPr/>
        <a:lstStyle/>
        <a:p>
          <a:endParaRPr lang="en-IN"/>
        </a:p>
      </dgm:t>
    </dgm:pt>
    <dgm:pt modelId="{2F0F0F4C-2643-4A8B-8206-A93C02E2F0C7}" type="pres">
      <dgm:prSet presAssocID="{AB87BF32-F845-42EF-BEEA-FFF6D7209979}" presName="compNode" presStyleCnt="0"/>
      <dgm:spPr/>
    </dgm:pt>
    <dgm:pt modelId="{CE34FD13-4749-4625-91F9-BB2CDBD27389}" type="pres">
      <dgm:prSet presAssocID="{AB87BF32-F845-42EF-BEEA-FFF6D7209979}" presName="iconRect" presStyleLbl="node1" presStyleIdx="0" presStyleCnt="2"/>
      <dgm:spPr>
        <a:blipFill>
          <a:blip xmlns:r="http://schemas.openxmlformats.org/officeDocument/2006/relationships" r:embed="rId1">
            <a:extLst>
              <a:ext uri="{28A0092B-C50C-407E-A947-70E740481C1C}">
                <a14:useLocalDpi xmlns="" xmlns:a14="http://schemas.microsoft.com/office/drawing/2010/main" val="0"/>
              </a:ext>
              <a:ext uri="{96DAC541-7B7A-43D3-8B79-37D633B846F1}">
                <asvg:svgBlip xmlns="" xmlns:asvg="http://schemas.microsoft.com/office/drawing/2016/SVG/main" r:embed="rId2"/>
              </a:ext>
            </a:extLst>
          </a:blip>
          <a:stretch>
            <a:fillRect/>
          </a:stretch>
        </a:blipFill>
        <a:ln>
          <a:noFill/>
        </a:ln>
      </dgm:spPr>
      <dgm:extLst>
        <a:ext uri="{E40237B7-FDA0-4F09-8148-C483321AD2D9}">
          <dgm14:cNvPr xmlns="" xmlns:dgm14="http://schemas.microsoft.com/office/drawing/2010/diagram" id="0" name="" descr="Plant"/>
        </a:ext>
      </dgm:extLst>
    </dgm:pt>
    <dgm:pt modelId="{D4B21D7F-9EEB-46CD-B9D8-9811228A30CF}" type="pres">
      <dgm:prSet presAssocID="{AB87BF32-F845-42EF-BEEA-FFF6D7209979}" presName="iconSpace" presStyleCnt="0"/>
      <dgm:spPr/>
    </dgm:pt>
    <dgm:pt modelId="{40CBD68D-6450-428A-9271-5D3153223C45}" type="pres">
      <dgm:prSet presAssocID="{AB87BF32-F845-42EF-BEEA-FFF6D7209979}" presName="parTx" presStyleLbl="revTx" presStyleIdx="0" presStyleCnt="4">
        <dgm:presLayoutVars>
          <dgm:chMax val="0"/>
          <dgm:chPref val="0"/>
        </dgm:presLayoutVars>
      </dgm:prSet>
      <dgm:spPr/>
      <dgm:t>
        <a:bodyPr/>
        <a:lstStyle/>
        <a:p>
          <a:endParaRPr lang="en-IN"/>
        </a:p>
      </dgm:t>
    </dgm:pt>
    <dgm:pt modelId="{65C3E171-4003-4F8B-BD34-A8956C213C3C}" type="pres">
      <dgm:prSet presAssocID="{AB87BF32-F845-42EF-BEEA-FFF6D7209979}" presName="txSpace" presStyleCnt="0"/>
      <dgm:spPr/>
    </dgm:pt>
    <dgm:pt modelId="{58A51CB2-8555-4402-91A9-5CE932F8CBD2}" type="pres">
      <dgm:prSet presAssocID="{AB87BF32-F845-42EF-BEEA-FFF6D7209979}" presName="desTx" presStyleLbl="revTx" presStyleIdx="1" presStyleCnt="4">
        <dgm:presLayoutVars/>
      </dgm:prSet>
      <dgm:spPr/>
      <dgm:t>
        <a:bodyPr/>
        <a:lstStyle/>
        <a:p>
          <a:endParaRPr lang="en-IN"/>
        </a:p>
      </dgm:t>
    </dgm:pt>
    <dgm:pt modelId="{72EAFF8F-B5D5-9E47-BAE6-3B127727E553}" type="pres">
      <dgm:prSet presAssocID="{6675F6E9-6B85-4F17-A5D5-AE1D67D09612}" presName="sibTrans" presStyleCnt="0"/>
      <dgm:spPr/>
    </dgm:pt>
    <dgm:pt modelId="{CACDB45A-242A-45BC-A0D4-100CFC7D38ED}" type="pres">
      <dgm:prSet presAssocID="{6056DA77-0861-4471-A6C4-6F97E5DC7B8B}" presName="compNode" presStyleCnt="0"/>
      <dgm:spPr/>
    </dgm:pt>
    <dgm:pt modelId="{C95DA1FE-8FCF-4FC3-9588-7D97A604BA44}" type="pres">
      <dgm:prSet presAssocID="{6056DA77-0861-4471-A6C4-6F97E5DC7B8B}" presName="iconRect" presStyleLbl="node1" presStyleIdx="1" presStyleCnt="2"/>
      <dgm:spPr>
        <a:blipFill>
          <a:blip xmlns:r="http://schemas.openxmlformats.org/officeDocument/2006/relationships" r:embed="rId3">
            <a:extLst>
              <a:ext uri="{28A0092B-C50C-407E-A947-70E740481C1C}">
                <a14:useLocalDpi xmlns="" xmlns:a14="http://schemas.microsoft.com/office/drawing/2010/main" val="0"/>
              </a:ext>
              <a:ext uri="{96DAC541-7B7A-43D3-8B79-37D633B846F1}">
                <asvg:svgBlip xmlns="" xmlns:asvg="http://schemas.microsoft.com/office/drawing/2016/SVG/main" r:embed="rId4"/>
              </a:ext>
            </a:extLst>
          </a:blip>
          <a:stretch>
            <a:fillRect/>
          </a:stretch>
        </a:blipFill>
        <a:ln>
          <a:noFill/>
        </a:ln>
      </dgm:spPr>
      <dgm:extLst>
        <a:ext uri="{E40237B7-FDA0-4F09-8148-C483321AD2D9}">
          <dgm14:cNvPr xmlns="" xmlns:dgm14="http://schemas.microsoft.com/office/drawing/2010/diagram" id="0" name="" descr="Factory"/>
        </a:ext>
      </dgm:extLst>
    </dgm:pt>
    <dgm:pt modelId="{2BA9A992-A586-40E4-A4F8-F30A2507A18C}" type="pres">
      <dgm:prSet presAssocID="{6056DA77-0861-4471-A6C4-6F97E5DC7B8B}" presName="iconSpace" presStyleCnt="0"/>
      <dgm:spPr/>
    </dgm:pt>
    <dgm:pt modelId="{4B609288-1978-483C-9A53-47DEDED8F7BC}" type="pres">
      <dgm:prSet presAssocID="{6056DA77-0861-4471-A6C4-6F97E5DC7B8B}" presName="parTx" presStyleLbl="revTx" presStyleIdx="2" presStyleCnt="4">
        <dgm:presLayoutVars>
          <dgm:chMax val="0"/>
          <dgm:chPref val="0"/>
        </dgm:presLayoutVars>
      </dgm:prSet>
      <dgm:spPr/>
      <dgm:t>
        <a:bodyPr/>
        <a:lstStyle/>
        <a:p>
          <a:endParaRPr lang="en-IN"/>
        </a:p>
      </dgm:t>
    </dgm:pt>
    <dgm:pt modelId="{491FDDA6-3B75-4144-AC85-9492EDE56DD4}" type="pres">
      <dgm:prSet presAssocID="{6056DA77-0861-4471-A6C4-6F97E5DC7B8B}" presName="txSpace" presStyleCnt="0"/>
      <dgm:spPr/>
    </dgm:pt>
    <dgm:pt modelId="{28344F96-F336-40BF-B139-6C4AA41A1B53}" type="pres">
      <dgm:prSet presAssocID="{6056DA77-0861-4471-A6C4-6F97E5DC7B8B}" presName="desTx" presStyleLbl="revTx" presStyleIdx="3" presStyleCnt="4">
        <dgm:presLayoutVars/>
      </dgm:prSet>
      <dgm:spPr/>
      <dgm:t>
        <a:bodyPr/>
        <a:lstStyle/>
        <a:p>
          <a:endParaRPr lang="en-IN"/>
        </a:p>
      </dgm:t>
    </dgm:pt>
  </dgm:ptLst>
  <dgm:cxnLst>
    <dgm:cxn modelId="{34F0CB9D-EB91-4EAC-9B49-A3073A492333}" srcId="{9D9CE863-C8A5-40E9-AE4E-E300E514114B}" destId="{6056DA77-0861-4471-A6C4-6F97E5DC7B8B}" srcOrd="1" destOrd="0" parTransId="{ADEEFFF3-0A8A-46A7-8021-7CFD4723833A}" sibTransId="{32EF2D8E-1220-46D8-ABD8-77A799A992DE}"/>
    <dgm:cxn modelId="{75503D60-334D-4125-B2C9-3E28472FEE34}" srcId="{AB87BF32-F845-42EF-BEEA-FFF6D7209979}" destId="{BA0E9A80-144E-457F-97B8-9E05D3F00262}" srcOrd="1" destOrd="0" parTransId="{86F94DDC-9A8D-4EC1-B734-3443A349E2A8}" sibTransId="{93A6EAE2-07C8-4BDE-8669-61FAB82B5A93}"/>
    <dgm:cxn modelId="{1A26FADA-9305-2845-B6E8-078AD9C7034A}" type="presOf" srcId="{CCF4D28D-1263-4072-91E8-8883080A7A84}" destId="{28344F96-F336-40BF-B139-6C4AA41A1B53}" srcOrd="0" destOrd="2" presId="urn:microsoft.com/office/officeart/2018/2/layout/IconLabelDescriptionList"/>
    <dgm:cxn modelId="{2D56DC81-1A0B-F247-A588-DAA58542C3BB}" type="presOf" srcId="{AB87BF32-F845-42EF-BEEA-FFF6D7209979}" destId="{40CBD68D-6450-428A-9271-5D3153223C45}" srcOrd="0" destOrd="0" presId="urn:microsoft.com/office/officeart/2018/2/layout/IconLabelDescriptionList"/>
    <dgm:cxn modelId="{BC6F9DEC-05E9-44BB-82EE-31C3B98528A4}" type="presOf" srcId="{9D9CE863-C8A5-40E9-AE4E-E300E514114B}" destId="{0A65F67B-F6AF-4BAA-B590-BDD81B478B55}" srcOrd="0" destOrd="0" presId="urn:microsoft.com/office/officeart/2018/2/layout/IconLabelDescriptionList"/>
    <dgm:cxn modelId="{3FE01861-D96F-C445-BE44-3A95D487F7D1}" type="presOf" srcId="{BA0E9A80-144E-457F-97B8-9E05D3F00262}" destId="{58A51CB2-8555-4402-91A9-5CE932F8CBD2}" srcOrd="0" destOrd="1" presId="urn:microsoft.com/office/officeart/2018/2/layout/IconLabelDescriptionList"/>
    <dgm:cxn modelId="{878210B9-81F5-4948-A122-ED3226FE5DAC}" type="presOf" srcId="{92B3279B-17F4-4C57-8D2D-605A7CD5695C}" destId="{28344F96-F336-40BF-B139-6C4AA41A1B53}" srcOrd="0" destOrd="1" presId="urn:microsoft.com/office/officeart/2018/2/layout/IconLabelDescriptionList"/>
    <dgm:cxn modelId="{35F51E1A-9BBB-4246-9EF3-25423D09E480}" srcId="{9D9CE863-C8A5-40E9-AE4E-E300E514114B}" destId="{AB87BF32-F845-42EF-BEEA-FFF6D7209979}" srcOrd="0" destOrd="0" parTransId="{AA8D5D11-AE48-4305-BE24-75B3B36E33C4}" sibTransId="{6675F6E9-6B85-4F17-A5D5-AE1D67D09612}"/>
    <dgm:cxn modelId="{375A90A9-48E8-4C57-9275-D42F4B85B33A}" srcId="{6056DA77-0861-4471-A6C4-6F97E5DC7B8B}" destId="{3FFD5EC6-FFB2-4D0F-BD1C-D7B1AD7A5451}" srcOrd="4" destOrd="0" parTransId="{FDC98EC5-3685-44C3-B1F4-9E9C8FCE73E0}" sibTransId="{FD4CB033-E30A-46A1-8F4B-14A68C83DA8C}"/>
    <dgm:cxn modelId="{B88ACE43-9642-4033-BEC7-7CB859AA5E61}" srcId="{6056DA77-0861-4471-A6C4-6F97E5DC7B8B}" destId="{20FE365A-C156-4FE7-93EE-AAB494B995E9}" srcOrd="3" destOrd="0" parTransId="{6C8CC9AD-8715-43E3-8555-452D15B09BE9}" sibTransId="{E1127148-BD03-4E7D-A1FD-CB801C9C96DE}"/>
    <dgm:cxn modelId="{CC52EEC1-7719-7740-9FC1-59BBE4782959}" type="presOf" srcId="{6056DA77-0861-4471-A6C4-6F97E5DC7B8B}" destId="{4B609288-1978-483C-9A53-47DEDED8F7BC}" srcOrd="0" destOrd="0" presId="urn:microsoft.com/office/officeart/2018/2/layout/IconLabelDescriptionList"/>
    <dgm:cxn modelId="{F48290CC-4197-D04A-8A2B-AB44B713F3DD}" type="presOf" srcId="{3FFD5EC6-FFB2-4D0F-BD1C-D7B1AD7A5451}" destId="{28344F96-F336-40BF-B139-6C4AA41A1B53}" srcOrd="0" destOrd="4" presId="urn:microsoft.com/office/officeart/2018/2/layout/IconLabelDescriptionList"/>
    <dgm:cxn modelId="{89E0B5E0-B213-4C43-9253-BB70A905A106}" srcId="{6056DA77-0861-4471-A6C4-6F97E5DC7B8B}" destId="{CCF4D28D-1263-4072-91E8-8883080A7A84}" srcOrd="2" destOrd="0" parTransId="{C334B13F-6FCF-45A8-9B06-50181C57C055}" sibTransId="{DA0327F3-DEDA-4975-B8A9-88D6E0AA166B}"/>
    <dgm:cxn modelId="{CEC72C79-510F-45FB-89BC-3E7C4288646E}" srcId="{6056DA77-0861-4471-A6C4-6F97E5DC7B8B}" destId="{DE96DF3E-D7E4-4B0B-BECE-538DC18787F5}" srcOrd="0" destOrd="0" parTransId="{067BE6E1-04D3-4C66-88B4-5F1B465143C1}" sibTransId="{133FB51F-1CEA-446D-B628-9E28DEB6BB73}"/>
    <dgm:cxn modelId="{10F11C94-AFDE-A54C-8085-17687DF52F31}" type="presOf" srcId="{DE96DF3E-D7E4-4B0B-BECE-538DC18787F5}" destId="{28344F96-F336-40BF-B139-6C4AA41A1B53}" srcOrd="0" destOrd="0" presId="urn:microsoft.com/office/officeart/2018/2/layout/IconLabelDescriptionList"/>
    <dgm:cxn modelId="{62E920D7-D9B5-BF42-A719-F3CA5E0CBBE8}" type="presOf" srcId="{20FE365A-C156-4FE7-93EE-AAB494B995E9}" destId="{28344F96-F336-40BF-B139-6C4AA41A1B53}" srcOrd="0" destOrd="3" presId="urn:microsoft.com/office/officeart/2018/2/layout/IconLabelDescriptionList"/>
    <dgm:cxn modelId="{EFEFACB8-14B1-43E5-92E9-CD655A30CF8B}" srcId="{AB87BF32-F845-42EF-BEEA-FFF6D7209979}" destId="{03EA005E-C2A1-416C-A476-C1BD618DB647}" srcOrd="0" destOrd="0" parTransId="{6C784259-C992-4168-9D55-B0925FCD46AB}" sibTransId="{0A3F9F2F-39AA-4F06-B54D-5EFD32C2FAE7}"/>
    <dgm:cxn modelId="{CCAB357E-4C46-4CEB-9337-CDDE8681C9FD}" srcId="{AB87BF32-F845-42EF-BEEA-FFF6D7209979}" destId="{1ED817CC-E5B0-4FF6-B4FA-422D98F02220}" srcOrd="2" destOrd="0" parTransId="{EA4466F0-9456-4E63-BC03-9D96F8291BCA}" sibTransId="{6E8F8C5A-E079-40F3-ABEE-EE2269E74B8E}"/>
    <dgm:cxn modelId="{0ECFE233-9F20-4BC5-9DE1-2BABCB652575}" srcId="{6056DA77-0861-4471-A6C4-6F97E5DC7B8B}" destId="{92B3279B-17F4-4C57-8D2D-605A7CD5695C}" srcOrd="1" destOrd="0" parTransId="{C2FCF4A4-CFD7-4E5C-A1A4-3CC1A252AF09}" sibTransId="{02AB12EC-95AA-4B9C-A3A0-0AFF4D74902D}"/>
    <dgm:cxn modelId="{3B8512A9-09B0-F545-8F6E-E35A1F75A4BE}" type="presOf" srcId="{03EA005E-C2A1-416C-A476-C1BD618DB647}" destId="{58A51CB2-8555-4402-91A9-5CE932F8CBD2}" srcOrd="0" destOrd="0" presId="urn:microsoft.com/office/officeart/2018/2/layout/IconLabelDescriptionList"/>
    <dgm:cxn modelId="{ACD00067-3F5D-D84B-B4EA-EB875E91BB79}" type="presOf" srcId="{1ED817CC-E5B0-4FF6-B4FA-422D98F02220}" destId="{58A51CB2-8555-4402-91A9-5CE932F8CBD2}" srcOrd="0" destOrd="2" presId="urn:microsoft.com/office/officeart/2018/2/layout/IconLabelDescriptionList"/>
    <dgm:cxn modelId="{FCF7AD62-7348-1241-B773-A297412CAC59}" type="presParOf" srcId="{0A65F67B-F6AF-4BAA-B590-BDD81B478B55}" destId="{2F0F0F4C-2643-4A8B-8206-A93C02E2F0C7}" srcOrd="0" destOrd="0" presId="urn:microsoft.com/office/officeart/2018/2/layout/IconLabelDescriptionList"/>
    <dgm:cxn modelId="{274C5FFF-A884-FE41-9152-247E6C17E500}" type="presParOf" srcId="{2F0F0F4C-2643-4A8B-8206-A93C02E2F0C7}" destId="{CE34FD13-4749-4625-91F9-BB2CDBD27389}" srcOrd="0" destOrd="0" presId="urn:microsoft.com/office/officeart/2018/2/layout/IconLabelDescriptionList"/>
    <dgm:cxn modelId="{13C0000C-9359-7B41-A26C-830EFA737600}" type="presParOf" srcId="{2F0F0F4C-2643-4A8B-8206-A93C02E2F0C7}" destId="{D4B21D7F-9EEB-46CD-B9D8-9811228A30CF}" srcOrd="1" destOrd="0" presId="urn:microsoft.com/office/officeart/2018/2/layout/IconLabelDescriptionList"/>
    <dgm:cxn modelId="{222BB12A-8C6B-EE48-B70A-7434D1C60BE9}" type="presParOf" srcId="{2F0F0F4C-2643-4A8B-8206-A93C02E2F0C7}" destId="{40CBD68D-6450-428A-9271-5D3153223C45}" srcOrd="2" destOrd="0" presId="urn:microsoft.com/office/officeart/2018/2/layout/IconLabelDescriptionList"/>
    <dgm:cxn modelId="{54EC4FCA-CF40-0F44-82FE-8DC91851F1F5}" type="presParOf" srcId="{2F0F0F4C-2643-4A8B-8206-A93C02E2F0C7}" destId="{65C3E171-4003-4F8B-BD34-A8956C213C3C}" srcOrd="3" destOrd="0" presId="urn:microsoft.com/office/officeart/2018/2/layout/IconLabelDescriptionList"/>
    <dgm:cxn modelId="{9D467B2D-DF48-BD44-9B74-D28B15FBA726}" type="presParOf" srcId="{2F0F0F4C-2643-4A8B-8206-A93C02E2F0C7}" destId="{58A51CB2-8555-4402-91A9-5CE932F8CBD2}" srcOrd="4" destOrd="0" presId="urn:microsoft.com/office/officeart/2018/2/layout/IconLabelDescriptionList"/>
    <dgm:cxn modelId="{68A2C7F3-F513-E94E-953E-14F72979ABD9}" type="presParOf" srcId="{0A65F67B-F6AF-4BAA-B590-BDD81B478B55}" destId="{72EAFF8F-B5D5-9E47-BAE6-3B127727E553}" srcOrd="1" destOrd="0" presId="urn:microsoft.com/office/officeart/2018/2/layout/IconLabelDescriptionList"/>
    <dgm:cxn modelId="{E102F8DC-62C7-3549-B3D5-ACAD4116DA89}" type="presParOf" srcId="{0A65F67B-F6AF-4BAA-B590-BDD81B478B55}" destId="{CACDB45A-242A-45BC-A0D4-100CFC7D38ED}" srcOrd="2" destOrd="0" presId="urn:microsoft.com/office/officeart/2018/2/layout/IconLabelDescriptionList"/>
    <dgm:cxn modelId="{26D7464B-000E-5B4C-9A4D-8B27912A593E}" type="presParOf" srcId="{CACDB45A-242A-45BC-A0D4-100CFC7D38ED}" destId="{C95DA1FE-8FCF-4FC3-9588-7D97A604BA44}" srcOrd="0" destOrd="0" presId="urn:microsoft.com/office/officeart/2018/2/layout/IconLabelDescriptionList"/>
    <dgm:cxn modelId="{8C9DB8A7-ECD7-4E47-B17C-FC83622A1843}" type="presParOf" srcId="{CACDB45A-242A-45BC-A0D4-100CFC7D38ED}" destId="{2BA9A992-A586-40E4-A4F8-F30A2507A18C}" srcOrd="1" destOrd="0" presId="urn:microsoft.com/office/officeart/2018/2/layout/IconLabelDescriptionList"/>
    <dgm:cxn modelId="{8267B3D1-DAB2-674D-A06F-D251EFAD3297}" type="presParOf" srcId="{CACDB45A-242A-45BC-A0D4-100CFC7D38ED}" destId="{4B609288-1978-483C-9A53-47DEDED8F7BC}" srcOrd="2" destOrd="0" presId="urn:microsoft.com/office/officeart/2018/2/layout/IconLabelDescriptionList"/>
    <dgm:cxn modelId="{F9096097-21FA-B24A-86F5-9911BF26FBC6}" type="presParOf" srcId="{CACDB45A-242A-45BC-A0D4-100CFC7D38ED}" destId="{491FDDA6-3B75-4144-AC85-9492EDE56DD4}" srcOrd="3" destOrd="0" presId="urn:microsoft.com/office/officeart/2018/2/layout/IconLabelDescriptionList"/>
    <dgm:cxn modelId="{387A0B4F-FF83-7B42-B3D6-1B80215DC3BA}" type="presParOf" srcId="{CACDB45A-242A-45BC-A0D4-100CFC7D38ED}" destId="{28344F96-F336-40BF-B139-6C4AA41A1B53}" srcOrd="4" destOrd="0" presId="urn:microsoft.com/office/officeart/2018/2/layout/IconLabelDescriptionList"/>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9A734A-256D-455A-9170-69E972F10ACC}">
      <dsp:nvSpPr>
        <dsp:cNvPr id="0" name=""/>
        <dsp:cNvSpPr/>
      </dsp:nvSpPr>
      <dsp:spPr>
        <a:xfrm>
          <a:off x="744923" y="996748"/>
          <a:ext cx="1066148" cy="1066148"/>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803ACC0-8D26-4401-9D0B-337D3B84C141}">
      <dsp:nvSpPr>
        <dsp:cNvPr id="0" name=""/>
        <dsp:cNvSpPr/>
      </dsp:nvSpPr>
      <dsp:spPr>
        <a:xfrm>
          <a:off x="93388" y="2378174"/>
          <a:ext cx="2369218"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377950">
            <a:lnSpc>
              <a:spcPct val="100000"/>
            </a:lnSpc>
            <a:spcBef>
              <a:spcPct val="0"/>
            </a:spcBef>
            <a:spcAft>
              <a:spcPct val="35000"/>
            </a:spcAft>
            <a:buNone/>
          </a:pPr>
          <a:r>
            <a:rPr lang="en-US" sz="3100" kern="1200" dirty="0"/>
            <a:t>Growth</a:t>
          </a:r>
        </a:p>
      </dsp:txBody>
      <dsp:txXfrm>
        <a:off x="93388" y="2378174"/>
        <a:ext cx="2369218" cy="720000"/>
      </dsp:txXfrm>
    </dsp:sp>
    <dsp:sp modelId="{7D39669B-81F4-4CE9-A077-7E22113442BC}">
      <dsp:nvSpPr>
        <dsp:cNvPr id="0" name=""/>
        <dsp:cNvSpPr/>
      </dsp:nvSpPr>
      <dsp:spPr>
        <a:xfrm>
          <a:off x="3528755" y="996748"/>
          <a:ext cx="1066148" cy="1066148"/>
        </a:xfrm>
        <a:prstGeom prst="rect">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08206FD-522D-4E64-BEE0-190B7EDDB335}">
      <dsp:nvSpPr>
        <dsp:cNvPr id="0" name=""/>
        <dsp:cNvSpPr/>
      </dsp:nvSpPr>
      <dsp:spPr>
        <a:xfrm>
          <a:off x="2877220" y="2378174"/>
          <a:ext cx="2369218"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377950">
            <a:lnSpc>
              <a:spcPct val="100000"/>
            </a:lnSpc>
            <a:spcBef>
              <a:spcPct val="0"/>
            </a:spcBef>
            <a:spcAft>
              <a:spcPct val="35000"/>
            </a:spcAft>
            <a:buNone/>
          </a:pPr>
          <a:r>
            <a:rPr lang="en-US" sz="3100" kern="1200" dirty="0"/>
            <a:t>Modernization</a:t>
          </a:r>
        </a:p>
      </dsp:txBody>
      <dsp:txXfrm>
        <a:off x="2877220" y="2378174"/>
        <a:ext cx="2369218" cy="720000"/>
      </dsp:txXfrm>
    </dsp:sp>
    <dsp:sp modelId="{4721705C-495F-451E-A69C-A9964037BF78}">
      <dsp:nvSpPr>
        <dsp:cNvPr id="0" name=""/>
        <dsp:cNvSpPr/>
      </dsp:nvSpPr>
      <dsp:spPr>
        <a:xfrm>
          <a:off x="6312586" y="996748"/>
          <a:ext cx="1066148" cy="1066148"/>
        </a:xfrm>
        <a:prstGeom prst="rect">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F8BA91E-FA57-41CF-818C-AEC02C995FA6}">
      <dsp:nvSpPr>
        <dsp:cNvPr id="0" name=""/>
        <dsp:cNvSpPr/>
      </dsp:nvSpPr>
      <dsp:spPr>
        <a:xfrm>
          <a:off x="5661051" y="2378174"/>
          <a:ext cx="2369218"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377950">
            <a:lnSpc>
              <a:spcPct val="100000"/>
            </a:lnSpc>
            <a:spcBef>
              <a:spcPct val="0"/>
            </a:spcBef>
            <a:spcAft>
              <a:spcPct val="35000"/>
            </a:spcAft>
            <a:buNone/>
          </a:pPr>
          <a:r>
            <a:rPr lang="en-US" sz="3100" kern="1200"/>
            <a:t>Self-Reliance</a:t>
          </a:r>
        </a:p>
      </dsp:txBody>
      <dsp:txXfrm>
        <a:off x="5661051" y="2378174"/>
        <a:ext cx="2369218" cy="720000"/>
      </dsp:txXfrm>
    </dsp:sp>
    <dsp:sp modelId="{77886A39-3D4D-4667-B45A-2DF583B40986}">
      <dsp:nvSpPr>
        <dsp:cNvPr id="0" name=""/>
        <dsp:cNvSpPr/>
      </dsp:nvSpPr>
      <dsp:spPr>
        <a:xfrm>
          <a:off x="9096417" y="996748"/>
          <a:ext cx="1066148" cy="1066148"/>
        </a:xfrm>
        <a:prstGeom prst="rect">
          <a:avLst/>
        </a:prstGeom>
        <a:blipFill>
          <a:blip xmlns:r="http://schemas.openxmlformats.org/officeDocument/2006/relationships" r:embed="rId4"/>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26AE9CA-FDDA-42E2-AC46-D4FE21BFA9C6}">
      <dsp:nvSpPr>
        <dsp:cNvPr id="0" name=""/>
        <dsp:cNvSpPr/>
      </dsp:nvSpPr>
      <dsp:spPr>
        <a:xfrm>
          <a:off x="8444882" y="2378174"/>
          <a:ext cx="2369218"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377950">
            <a:lnSpc>
              <a:spcPct val="100000"/>
            </a:lnSpc>
            <a:spcBef>
              <a:spcPct val="0"/>
            </a:spcBef>
            <a:spcAft>
              <a:spcPct val="35000"/>
            </a:spcAft>
            <a:buNone/>
          </a:pPr>
          <a:r>
            <a:rPr lang="en-US" sz="3100" kern="1200"/>
            <a:t>Equity</a:t>
          </a:r>
        </a:p>
      </dsp:txBody>
      <dsp:txXfrm>
        <a:off x="8444882" y="2378174"/>
        <a:ext cx="2369218"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34FD13-4749-4625-91F9-BB2CDBD27389}">
      <dsp:nvSpPr>
        <dsp:cNvPr id="0" name=""/>
        <dsp:cNvSpPr/>
      </dsp:nvSpPr>
      <dsp:spPr>
        <a:xfrm>
          <a:off x="564387" y="0"/>
          <a:ext cx="1510523" cy="151052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0CBD68D-6450-428A-9271-5D3153223C45}">
      <dsp:nvSpPr>
        <dsp:cNvPr id="0" name=""/>
        <dsp:cNvSpPr/>
      </dsp:nvSpPr>
      <dsp:spPr>
        <a:xfrm>
          <a:off x="564387" y="1697630"/>
          <a:ext cx="4315781" cy="6473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600200">
            <a:lnSpc>
              <a:spcPct val="100000"/>
            </a:lnSpc>
            <a:spcBef>
              <a:spcPct val="0"/>
            </a:spcBef>
            <a:spcAft>
              <a:spcPct val="35000"/>
            </a:spcAft>
            <a:buNone/>
            <a:defRPr b="1"/>
          </a:pPr>
          <a:r>
            <a:rPr lang="en-US" sz="3600" u="sng" kern="1200" dirty="0"/>
            <a:t>Agriculture</a:t>
          </a:r>
          <a:endParaRPr lang="en-US" sz="3600" kern="1200" dirty="0"/>
        </a:p>
      </dsp:txBody>
      <dsp:txXfrm>
        <a:off x="564387" y="1697630"/>
        <a:ext cx="4315781" cy="647367"/>
      </dsp:txXfrm>
    </dsp:sp>
    <dsp:sp modelId="{58A51CB2-8555-4402-91A9-5CE932F8CBD2}">
      <dsp:nvSpPr>
        <dsp:cNvPr id="0" name=""/>
        <dsp:cNvSpPr/>
      </dsp:nvSpPr>
      <dsp:spPr>
        <a:xfrm>
          <a:off x="564387" y="2432024"/>
          <a:ext cx="4315781" cy="19193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100000"/>
            </a:lnSpc>
            <a:spcBef>
              <a:spcPct val="0"/>
            </a:spcBef>
            <a:spcAft>
              <a:spcPct val="35000"/>
            </a:spcAft>
            <a:buNone/>
          </a:pPr>
          <a:r>
            <a:rPr lang="en-US" sz="1700" kern="1200" dirty="0"/>
            <a:t>Land Reforms</a:t>
          </a:r>
        </a:p>
        <a:p>
          <a:pPr marL="0" lvl="0" indent="0" algn="l" defTabSz="755650">
            <a:lnSpc>
              <a:spcPct val="100000"/>
            </a:lnSpc>
            <a:spcBef>
              <a:spcPct val="0"/>
            </a:spcBef>
            <a:spcAft>
              <a:spcPct val="35000"/>
            </a:spcAft>
            <a:buNone/>
          </a:pPr>
          <a:r>
            <a:rPr lang="en-US" sz="1700" kern="1200" dirty="0"/>
            <a:t>Land Ceiling</a:t>
          </a:r>
        </a:p>
        <a:p>
          <a:pPr marL="0" lvl="0" indent="0" algn="l" defTabSz="755650">
            <a:lnSpc>
              <a:spcPct val="100000"/>
            </a:lnSpc>
            <a:spcBef>
              <a:spcPct val="0"/>
            </a:spcBef>
            <a:spcAft>
              <a:spcPct val="35000"/>
            </a:spcAft>
            <a:buNone/>
          </a:pPr>
          <a:r>
            <a:rPr lang="en-US" sz="1700" kern="1200" dirty="0"/>
            <a:t>The Green Revolution</a:t>
          </a:r>
        </a:p>
      </dsp:txBody>
      <dsp:txXfrm>
        <a:off x="564387" y="2432024"/>
        <a:ext cx="4315781" cy="1919313"/>
      </dsp:txXfrm>
    </dsp:sp>
    <dsp:sp modelId="{C95DA1FE-8FCF-4FC3-9588-7D97A604BA44}">
      <dsp:nvSpPr>
        <dsp:cNvPr id="0" name=""/>
        <dsp:cNvSpPr/>
      </dsp:nvSpPr>
      <dsp:spPr>
        <a:xfrm>
          <a:off x="5635430" y="0"/>
          <a:ext cx="1510523" cy="151052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B609288-1978-483C-9A53-47DEDED8F7BC}">
      <dsp:nvSpPr>
        <dsp:cNvPr id="0" name=""/>
        <dsp:cNvSpPr/>
      </dsp:nvSpPr>
      <dsp:spPr>
        <a:xfrm>
          <a:off x="5635430" y="1697630"/>
          <a:ext cx="4315781" cy="6473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1600200">
            <a:lnSpc>
              <a:spcPct val="100000"/>
            </a:lnSpc>
            <a:spcBef>
              <a:spcPct val="0"/>
            </a:spcBef>
            <a:spcAft>
              <a:spcPct val="35000"/>
            </a:spcAft>
            <a:buNone/>
            <a:defRPr b="1"/>
          </a:pPr>
          <a:r>
            <a:rPr lang="en-US" sz="3600" u="sng" kern="1200" dirty="0"/>
            <a:t>Industry and Trade</a:t>
          </a:r>
          <a:endParaRPr lang="en-US" sz="3600" kern="1200" dirty="0"/>
        </a:p>
      </dsp:txBody>
      <dsp:txXfrm>
        <a:off x="5635430" y="1697630"/>
        <a:ext cx="4315781" cy="647367"/>
      </dsp:txXfrm>
    </dsp:sp>
    <dsp:sp modelId="{28344F96-F336-40BF-B139-6C4AA41A1B53}">
      <dsp:nvSpPr>
        <dsp:cNvPr id="0" name=""/>
        <dsp:cNvSpPr/>
      </dsp:nvSpPr>
      <dsp:spPr>
        <a:xfrm>
          <a:off x="5635430" y="2432024"/>
          <a:ext cx="4315781" cy="19193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55650">
            <a:lnSpc>
              <a:spcPct val="100000"/>
            </a:lnSpc>
            <a:spcBef>
              <a:spcPct val="0"/>
            </a:spcBef>
            <a:spcAft>
              <a:spcPct val="35000"/>
            </a:spcAft>
            <a:buNone/>
          </a:pPr>
          <a:r>
            <a:rPr lang="en-US" sz="1700" kern="1200" dirty="0"/>
            <a:t>Public and Private sectors in Indian Industrial Development</a:t>
          </a:r>
        </a:p>
        <a:p>
          <a:pPr marL="0" lvl="0" indent="0" algn="l" defTabSz="755650">
            <a:lnSpc>
              <a:spcPct val="100000"/>
            </a:lnSpc>
            <a:spcBef>
              <a:spcPct val="0"/>
            </a:spcBef>
            <a:spcAft>
              <a:spcPct val="35000"/>
            </a:spcAft>
            <a:buNone/>
          </a:pPr>
          <a:r>
            <a:rPr lang="en-US" sz="1700" kern="1200"/>
            <a:t>Industrial Policy Resolution 1956 (IPR 1956)</a:t>
          </a:r>
        </a:p>
        <a:p>
          <a:pPr marL="0" lvl="0" indent="0" algn="l" defTabSz="755650">
            <a:lnSpc>
              <a:spcPct val="100000"/>
            </a:lnSpc>
            <a:spcBef>
              <a:spcPct val="0"/>
            </a:spcBef>
            <a:spcAft>
              <a:spcPct val="35000"/>
            </a:spcAft>
            <a:buNone/>
          </a:pPr>
          <a:r>
            <a:rPr lang="en-US" sz="1700" kern="1200"/>
            <a:t>Small Scale Industry</a:t>
          </a:r>
        </a:p>
        <a:p>
          <a:pPr marL="0" lvl="0" indent="0" algn="l" defTabSz="755650">
            <a:lnSpc>
              <a:spcPct val="100000"/>
            </a:lnSpc>
            <a:spcBef>
              <a:spcPct val="0"/>
            </a:spcBef>
            <a:spcAft>
              <a:spcPct val="35000"/>
            </a:spcAft>
            <a:buNone/>
          </a:pPr>
          <a:r>
            <a:rPr lang="en-US" sz="1700" kern="1200"/>
            <a:t>Trade Policy</a:t>
          </a:r>
        </a:p>
        <a:p>
          <a:pPr marL="0" lvl="0" indent="0" algn="l" defTabSz="755650">
            <a:lnSpc>
              <a:spcPct val="100000"/>
            </a:lnSpc>
            <a:spcBef>
              <a:spcPct val="0"/>
            </a:spcBef>
            <a:spcAft>
              <a:spcPct val="35000"/>
            </a:spcAft>
            <a:buNone/>
          </a:pPr>
          <a:r>
            <a:rPr lang="en-US" sz="1700" kern="1200"/>
            <a:t>Effect of polices on Industrial Development</a:t>
          </a:r>
        </a:p>
      </dsp:txBody>
      <dsp:txXfrm>
        <a:off x="5635430" y="2432024"/>
        <a:ext cx="4315781" cy="1919313"/>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6213C9-431A-DF42-925D-FEA6DD179789}" type="datetimeFigureOut">
              <a:rPr lang="en-US" smtClean="0"/>
              <a:pPr/>
              <a:t>7/14/2022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7E3B5A-4825-464D-B8B1-328679F923A0}" type="slidenum">
              <a:rPr lang="en-US" smtClean="0"/>
              <a:pPr/>
              <a:t>‹#›</a:t>
            </a:fld>
            <a:endParaRPr lang="en-US"/>
          </a:p>
        </p:txBody>
      </p:sp>
    </p:spTree>
    <p:extLst>
      <p:ext uri="{BB962C8B-B14F-4D97-AF65-F5344CB8AC3E}">
        <p14:creationId xmlns="" xmlns:p14="http://schemas.microsoft.com/office/powerpoint/2010/main" val="2891766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7E3B5A-4825-464D-B8B1-328679F923A0}" type="slidenum">
              <a:rPr lang="en-US" smtClean="0"/>
              <a:pPr/>
              <a:t>11</a:t>
            </a:fld>
            <a:endParaRPr lang="en-US"/>
          </a:p>
        </p:txBody>
      </p:sp>
    </p:spTree>
    <p:extLst>
      <p:ext uri="{BB962C8B-B14F-4D97-AF65-F5344CB8AC3E}">
        <p14:creationId xmlns="" xmlns:p14="http://schemas.microsoft.com/office/powerpoint/2010/main" val="3043015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BB66539-621B-CD4B-B553-6121253597A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 xmlns:a16="http://schemas.microsoft.com/office/drawing/2014/main" id="{7051AFDB-CE49-3A4E-9CC0-C000D00FB4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 xmlns:a16="http://schemas.microsoft.com/office/drawing/2014/main" id="{9464FDA9-CE3F-0C4E-B53F-503C330BBB27}"/>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 xmlns:a16="http://schemas.microsoft.com/office/drawing/2014/main" id="{80596A15-60E6-A340-9C88-54B28BCA30A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8EEA77D5-151B-BD4A-9D54-AAE038EE51D5}"/>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 xmlns:p14="http://schemas.microsoft.com/office/powerpoint/2010/main" val="405822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A70FD17-87EF-0148-8395-99DED91ABFF4}"/>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 xmlns:a16="http://schemas.microsoft.com/office/drawing/2014/main" id="{9190C630-6089-D147-BA85-A95F5634FD8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 xmlns:a16="http://schemas.microsoft.com/office/drawing/2014/main" id="{6AFAB746-2D6E-9442-836F-A8202731458A}"/>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 xmlns:a16="http://schemas.microsoft.com/office/drawing/2014/main" id="{DB924774-CC08-1B4A-8A7C-FA45F977E8C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5053EA00-3560-634A-8F47-DE9FE0AA3255}"/>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 xmlns:p14="http://schemas.microsoft.com/office/powerpoint/2010/main" val="3099586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C1806CF2-F973-EC41-9AEC-767798519433}"/>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 xmlns:a16="http://schemas.microsoft.com/office/drawing/2014/main" id="{F24F9A27-82A5-7946-A9FE-FDAF0064FBD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 xmlns:a16="http://schemas.microsoft.com/office/drawing/2014/main" id="{48ACC6E0-80AC-8C46-B35F-42998CB2261C}"/>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 xmlns:a16="http://schemas.microsoft.com/office/drawing/2014/main" id="{1FB0958D-EA05-C749-990C-8EADD7C804D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FF50DB19-6D8E-3343-B585-C5F442B1BF26}"/>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 xmlns:p14="http://schemas.microsoft.com/office/powerpoint/2010/main" val="33499990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Two Lines +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77AB4BC-9AC4-4F88-9AAD-7DAA9C9F96CA}"/>
              </a:ext>
            </a:extLst>
          </p:cNvPr>
          <p:cNvSpPr>
            <a:spLocks noGrp="1"/>
          </p:cNvSpPr>
          <p:nvPr>
            <p:ph type="title"/>
          </p:nvPr>
        </p:nvSpPr>
        <p:spPr>
          <a:xfrm>
            <a:off x="561624" y="429819"/>
            <a:ext cx="11138338" cy="621059"/>
          </a:xfrm>
        </p:spPr>
        <p:txBody>
          <a:bodyPr anchor="t"/>
          <a:lstStyle/>
          <a:p>
            <a:r>
              <a:rPr lang="en-US"/>
              <a:t>Click to edit Master title style</a:t>
            </a:r>
            <a:endParaRPr lang="x-none"/>
          </a:p>
        </p:txBody>
      </p:sp>
      <p:sp>
        <p:nvSpPr>
          <p:cNvPr id="3" name="Content Placeholder 2">
            <a:extLst>
              <a:ext uri="{FF2B5EF4-FFF2-40B4-BE49-F238E27FC236}">
                <a16:creationId xmlns="" xmlns:a16="http://schemas.microsoft.com/office/drawing/2014/main" id="{40DAAEA7-9793-4D15-B16A-C74D3A444084}"/>
              </a:ext>
            </a:extLst>
          </p:cNvPr>
          <p:cNvSpPr>
            <a:spLocks noGrp="1"/>
          </p:cNvSpPr>
          <p:nvPr>
            <p:ph idx="1" hasCustomPrompt="1"/>
          </p:nvPr>
        </p:nvSpPr>
        <p:spPr>
          <a:xfrm>
            <a:off x="536632" y="2097090"/>
            <a:ext cx="11139431" cy="3924296"/>
          </a:xfrm>
        </p:spPr>
        <p:txBody>
          <a:bodyPr/>
          <a:lstStyle>
            <a:lvl1pPr marL="0" indent="0">
              <a:buNone/>
              <a:defRPr/>
            </a:lvl1pPr>
          </a:lstStyle>
          <a:p>
            <a:pPr lvl="0"/>
            <a:r>
              <a:rPr lang="en-US"/>
              <a:t>Click to add content</a:t>
            </a:r>
            <a:endParaRPr lang="x-none"/>
          </a:p>
        </p:txBody>
      </p:sp>
      <p:cxnSp>
        <p:nvCxnSpPr>
          <p:cNvPr id="8" name="Straight Connector 7">
            <a:extLst>
              <a:ext uri="{FF2B5EF4-FFF2-40B4-BE49-F238E27FC236}">
                <a16:creationId xmlns="" xmlns:a16="http://schemas.microsoft.com/office/drawing/2014/main" id="{9D345722-C207-4B33-A9CD-D6A77E6924BA}"/>
              </a:ext>
            </a:extLst>
          </p:cNvPr>
          <p:cNvCxnSpPr>
            <a:cxnSpLocks/>
          </p:cNvCxnSpPr>
          <p:nvPr userDrawn="1"/>
        </p:nvCxnSpPr>
        <p:spPr>
          <a:xfrm>
            <a:off x="493776" y="6364086"/>
            <a:ext cx="11173968"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 xmlns:a16="http://schemas.microsoft.com/office/drawing/2014/main" id="{FFD5C8C9-C72F-422A-B402-6F2B4A53A501}"/>
              </a:ext>
            </a:extLst>
          </p:cNvPr>
          <p:cNvCxnSpPr>
            <a:cxnSpLocks/>
          </p:cNvCxnSpPr>
          <p:nvPr userDrawn="1"/>
        </p:nvCxnSpPr>
        <p:spPr>
          <a:xfrm flipH="1">
            <a:off x="518052" y="495300"/>
            <a:ext cx="7948" cy="978658"/>
          </a:xfrm>
          <a:prstGeom prst="line">
            <a:avLst/>
          </a:prstGeom>
          <a:ln w="57150"/>
        </p:spPr>
        <p:style>
          <a:lnRef idx="3">
            <a:schemeClr val="accent2"/>
          </a:lnRef>
          <a:fillRef idx="0">
            <a:schemeClr val="accent2"/>
          </a:fillRef>
          <a:effectRef idx="2">
            <a:schemeClr val="accent2"/>
          </a:effectRef>
          <a:fontRef idx="minor">
            <a:schemeClr val="tx1"/>
          </a:fontRef>
        </p:style>
      </p:cxnSp>
      <p:sp>
        <p:nvSpPr>
          <p:cNvPr id="15" name="Text Placeholder 4">
            <a:extLst>
              <a:ext uri="{FF2B5EF4-FFF2-40B4-BE49-F238E27FC236}">
                <a16:creationId xmlns="" xmlns:a16="http://schemas.microsoft.com/office/drawing/2014/main" id="{1E506903-0E25-4D4E-8BB4-57E727CC65A2}"/>
              </a:ext>
            </a:extLst>
          </p:cNvPr>
          <p:cNvSpPr>
            <a:spLocks noGrp="1"/>
          </p:cNvSpPr>
          <p:nvPr>
            <p:ph type="body" sz="quarter" idx="10" hasCustomPrompt="1"/>
          </p:nvPr>
        </p:nvSpPr>
        <p:spPr>
          <a:xfrm>
            <a:off x="561624" y="1140583"/>
            <a:ext cx="11138338" cy="387226"/>
          </a:xfrm>
        </p:spPr>
        <p:txBody>
          <a:bodyPr>
            <a:normAutofit/>
          </a:bodyPr>
          <a:lstStyle>
            <a:lvl1pPr marL="0" indent="0">
              <a:buNone/>
              <a:defRPr sz="2800"/>
            </a:lvl1pPr>
          </a:lstStyle>
          <a:p>
            <a:pPr lvl="0"/>
            <a:r>
              <a:rPr lang="en-US"/>
              <a:t>Subtitle</a:t>
            </a:r>
          </a:p>
        </p:txBody>
      </p:sp>
      <p:sp>
        <p:nvSpPr>
          <p:cNvPr id="11" name="Slide Number Placeholder 5">
            <a:extLst>
              <a:ext uri="{FF2B5EF4-FFF2-40B4-BE49-F238E27FC236}">
                <a16:creationId xmlns="" xmlns:a16="http://schemas.microsoft.com/office/drawing/2014/main" id="{9D4C20DC-23C3-E44A-B5ED-10089FCEFDDE}"/>
              </a:ext>
            </a:extLst>
          </p:cNvPr>
          <p:cNvSpPr>
            <a:spLocks noGrp="1"/>
          </p:cNvSpPr>
          <p:nvPr>
            <p:ph type="sldNum" sz="quarter" idx="12"/>
          </p:nvPr>
        </p:nvSpPr>
        <p:spPr>
          <a:xfrm>
            <a:off x="8610600" y="6356350"/>
            <a:ext cx="2743200" cy="365125"/>
          </a:xfrm>
        </p:spPr>
        <p:txBody>
          <a:bodyPr/>
          <a:lstStyle/>
          <a:p>
            <a:fld id="{3A98EE3D-8CD1-4C3F-BD1C-C98C9596463C}" type="slidenum">
              <a:rPr lang="en-US" smtClean="0"/>
              <a:pPr/>
              <a:t>‹#›</a:t>
            </a:fld>
            <a:endParaRPr lang="en-US" dirty="0"/>
          </a:p>
        </p:txBody>
      </p:sp>
    </p:spTree>
    <p:extLst>
      <p:ext uri="{BB962C8B-B14F-4D97-AF65-F5344CB8AC3E}">
        <p14:creationId xmlns="" xmlns:p14="http://schemas.microsoft.com/office/powerpoint/2010/main" val="1550454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7D28FC3-6578-9A4F-8D9B-397F265D3D7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 xmlns:a16="http://schemas.microsoft.com/office/drawing/2014/main" id="{70E8DB50-8EB6-9A45-8C6F-D6E4D87E2356}"/>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 xmlns:a16="http://schemas.microsoft.com/office/drawing/2014/main" id="{B1BEB49A-2BB0-AC4C-BE34-8B5E971FB7AD}"/>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 xmlns:a16="http://schemas.microsoft.com/office/drawing/2014/main" id="{0AFC4581-0C4A-4F4F-9EDB-9EF6DC46E3D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170805F8-A946-5849-8710-D5661C78523E}"/>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 xmlns:p14="http://schemas.microsoft.com/office/powerpoint/2010/main" val="281442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ACA7679-0A9D-5847-9EDD-89C25065F6C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 xmlns:a16="http://schemas.microsoft.com/office/drawing/2014/main" id="{41A1F237-26FA-5E40-9C7D-6149A6BD72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 xmlns:a16="http://schemas.microsoft.com/office/drawing/2014/main" id="{C0FB1653-31D2-1E4B-AA5B-AFC14BB6F79B}"/>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 xmlns:a16="http://schemas.microsoft.com/office/drawing/2014/main" id="{7F0F36E5-4C5D-4C4D-A3FF-14BF601622E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D39192BE-DDE3-CA43-995C-811FBDA07D3D}"/>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 xmlns:p14="http://schemas.microsoft.com/office/powerpoint/2010/main" val="1624374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F44B0BA-35D1-DA42-81DC-CA3685631C07}"/>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 xmlns:a16="http://schemas.microsoft.com/office/drawing/2014/main" id="{614A21FC-9E0A-994C-81EF-773E5B3D5B6C}"/>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 xmlns:a16="http://schemas.microsoft.com/office/drawing/2014/main" id="{F4E50028-03B7-CE4E-BC05-2725326468DC}"/>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 xmlns:a16="http://schemas.microsoft.com/office/drawing/2014/main" id="{878221BF-A170-1A4B-B4C9-F34E06368B73}"/>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 xmlns:a16="http://schemas.microsoft.com/office/drawing/2014/main" id="{1F8630D2-C9BC-E646-9F3B-C5944663AC7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 xmlns:a16="http://schemas.microsoft.com/office/drawing/2014/main" id="{952ACDB2-2C40-A641-AC02-7811DEF9E825}"/>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 xmlns:p14="http://schemas.microsoft.com/office/powerpoint/2010/main" val="437725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254193A-242E-A24C-92E5-7A3FC0EA8D0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 xmlns:a16="http://schemas.microsoft.com/office/drawing/2014/main" id="{40554B24-170B-3145-ADF6-52D6CCF891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 xmlns:a16="http://schemas.microsoft.com/office/drawing/2014/main" id="{A2A2DAE5-9F00-344E-8007-69AAEAB56FC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 xmlns:a16="http://schemas.microsoft.com/office/drawing/2014/main" id="{5B45CD6A-B29D-2B4E-9B82-B92F85F8D1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 xmlns:a16="http://schemas.microsoft.com/office/drawing/2014/main" id="{4CD81B96-E9DB-1C41-BDB8-477764E9C6A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 xmlns:a16="http://schemas.microsoft.com/office/drawing/2014/main" id="{1300E5BC-D7E9-4645-B06A-2FFF8B84C264}"/>
              </a:ext>
            </a:extLst>
          </p:cNvPr>
          <p:cNvSpPr>
            <a:spLocks noGrp="1"/>
          </p:cNvSpPr>
          <p:nvPr>
            <p:ph type="dt" sz="half" idx="10"/>
          </p:nvPr>
        </p:nvSpPr>
        <p:spPr/>
        <p:txBody>
          <a:bodyPr/>
          <a:lstStyle/>
          <a:p>
            <a:endParaRPr lang="en-US" dirty="0"/>
          </a:p>
        </p:txBody>
      </p:sp>
      <p:sp>
        <p:nvSpPr>
          <p:cNvPr id="8" name="Footer Placeholder 7">
            <a:extLst>
              <a:ext uri="{FF2B5EF4-FFF2-40B4-BE49-F238E27FC236}">
                <a16:creationId xmlns="" xmlns:a16="http://schemas.microsoft.com/office/drawing/2014/main" id="{C14A6D11-A83D-514A-8964-EB16DCEB8CC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 xmlns:a16="http://schemas.microsoft.com/office/drawing/2014/main" id="{41D3F83B-76CA-B443-B985-1A9A27E19958}"/>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 xmlns:p14="http://schemas.microsoft.com/office/powerpoint/2010/main" val="2714028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0C1EC30-CA99-C148-8B31-70B5A8E5F4EC}"/>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 xmlns:a16="http://schemas.microsoft.com/office/drawing/2014/main" id="{2A635D6A-8B10-7F4A-A176-26E1C5AEE616}"/>
              </a:ext>
            </a:extLst>
          </p:cNvPr>
          <p:cNvSpPr>
            <a:spLocks noGrp="1"/>
          </p:cNvSpPr>
          <p:nvPr>
            <p:ph type="dt" sz="half" idx="10"/>
          </p:nvPr>
        </p:nvSpPr>
        <p:spPr/>
        <p:txBody>
          <a:bodyPr/>
          <a:lstStyle/>
          <a:p>
            <a:endParaRPr lang="en-US" dirty="0"/>
          </a:p>
        </p:txBody>
      </p:sp>
      <p:sp>
        <p:nvSpPr>
          <p:cNvPr id="4" name="Footer Placeholder 3">
            <a:extLst>
              <a:ext uri="{FF2B5EF4-FFF2-40B4-BE49-F238E27FC236}">
                <a16:creationId xmlns="" xmlns:a16="http://schemas.microsoft.com/office/drawing/2014/main" id="{FC4D8AFC-88AF-8248-8E09-7A7A6C3D4D8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 xmlns:a16="http://schemas.microsoft.com/office/drawing/2014/main" id="{E6BE045D-5249-6C44-B84A-2AC99C19E4BF}"/>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 xmlns:p14="http://schemas.microsoft.com/office/powerpoint/2010/main" val="406878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FF270C6D-B00C-C64A-9F62-0DE54EB2DFD0}"/>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 xmlns:a16="http://schemas.microsoft.com/office/drawing/2014/main" id="{7A3D0BF6-EAB6-3F4A-A2FB-200580CCE4B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 xmlns:a16="http://schemas.microsoft.com/office/drawing/2014/main" id="{B22AD5AD-7E3C-C94D-8436-410CCBBC5630}"/>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 xmlns:p14="http://schemas.microsoft.com/office/powerpoint/2010/main" val="3348062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A16CB2F-F03C-934C-8222-4898741CBA2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 xmlns:a16="http://schemas.microsoft.com/office/drawing/2014/main" id="{96F35DB1-5E7A-474F-A5F9-B65159AB6A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 xmlns:a16="http://schemas.microsoft.com/office/drawing/2014/main" id="{7EB5F9DE-BCA3-F049-B2D9-FE3BC3CC47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 xmlns:a16="http://schemas.microsoft.com/office/drawing/2014/main" id="{ED1AEAC4-0BEE-604D-97E7-25FC1E96615E}"/>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 xmlns:a16="http://schemas.microsoft.com/office/drawing/2014/main" id="{497D04DE-C114-F444-8457-21ABCDB2F2C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 xmlns:a16="http://schemas.microsoft.com/office/drawing/2014/main" id="{C677C99B-DD98-E248-A02F-E977FF5D8412}"/>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 xmlns:p14="http://schemas.microsoft.com/office/powerpoint/2010/main" val="2543867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87585B-E03C-5E40-939F-2C4581F1AF6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 xmlns:a16="http://schemas.microsoft.com/office/drawing/2014/main" id="{6C557AA2-C429-BD45-AB36-B0E0D06905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AA164A33-6878-7940-91DA-72084FBB39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 xmlns:a16="http://schemas.microsoft.com/office/drawing/2014/main" id="{7BBA981D-4102-9A42-98AA-ECEB39035CF5}"/>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 xmlns:a16="http://schemas.microsoft.com/office/drawing/2014/main" id="{6A5B2DE2-7267-C449-928B-1872F5BAF5C3}"/>
              </a:ext>
            </a:extLst>
          </p:cNvPr>
          <p:cNvSpPr>
            <a:spLocks noGrp="1"/>
          </p:cNvSpPr>
          <p:nvPr>
            <p:ph type="ftr" sz="quarter" idx="11"/>
          </p:nvPr>
        </p:nvSpPr>
        <p:spPr/>
        <p:txBody>
          <a:bodyPr/>
          <a:lstStyle/>
          <a:p>
            <a:pPr algn="l"/>
            <a:endParaRPr lang="en-US" dirty="0"/>
          </a:p>
        </p:txBody>
      </p:sp>
      <p:sp>
        <p:nvSpPr>
          <p:cNvPr id="7" name="Slide Number Placeholder 6">
            <a:extLst>
              <a:ext uri="{FF2B5EF4-FFF2-40B4-BE49-F238E27FC236}">
                <a16:creationId xmlns="" xmlns:a16="http://schemas.microsoft.com/office/drawing/2014/main" id="{FED96E24-FC60-704B-B8D6-04C0C716F2A9}"/>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 xmlns:p14="http://schemas.microsoft.com/office/powerpoint/2010/main" val="104011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25F43B36-3245-5E4C-B3B5-3B25B5A908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 xmlns:a16="http://schemas.microsoft.com/office/drawing/2014/main" id="{C37340DF-2EAD-E744-AED3-CDF41B845E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 xmlns:a16="http://schemas.microsoft.com/office/drawing/2014/main" id="{3B1B282B-BD74-B941-AABC-1AC06CCA25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a:extLst>
              <a:ext uri="{FF2B5EF4-FFF2-40B4-BE49-F238E27FC236}">
                <a16:creationId xmlns="" xmlns:a16="http://schemas.microsoft.com/office/drawing/2014/main" id="{168B7606-23B5-974A-93A0-A6BAC1B0CD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 xmlns:a16="http://schemas.microsoft.com/office/drawing/2014/main" id="{5F760244-9296-164D-8F14-0215AB1D37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98EE3D-8CD1-4C3F-BD1C-C98C9596463C}" type="slidenum">
              <a:rPr lang="en-US" smtClean="0"/>
              <a:pPr/>
              <a:t>‹#›</a:t>
            </a:fld>
            <a:endParaRPr lang="en-US" dirty="0"/>
          </a:p>
        </p:txBody>
      </p:sp>
    </p:spTree>
    <p:extLst>
      <p:ext uri="{BB962C8B-B14F-4D97-AF65-F5344CB8AC3E}">
        <p14:creationId xmlns="" xmlns:p14="http://schemas.microsoft.com/office/powerpoint/2010/main" val="220135700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1.jpeg"/><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19">
            <a:extLst>
              <a:ext uri="{FF2B5EF4-FFF2-40B4-BE49-F238E27FC236}">
                <a16:creationId xmlns="" xmlns:a16="http://schemas.microsoft.com/office/drawing/2014/main" id="{5A59F003-E00A-43F9-91DC-CC54E3B8746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 xmlns:a16="http://schemas.microsoft.com/office/drawing/2014/main" id="{29690C70-E1B3-4058-B31F-1F66014BA871}"/>
              </a:ext>
            </a:extLst>
          </p:cNvPr>
          <p:cNvPicPr>
            <a:picLocks noChangeAspect="1"/>
          </p:cNvPicPr>
          <p:nvPr/>
        </p:nvPicPr>
        <p:blipFill rotWithShape="1">
          <a:blip r:embed="rId2"/>
          <a:srcRect t="23391" r="9091"/>
          <a:stretch/>
        </p:blipFill>
        <p:spPr>
          <a:xfrm>
            <a:off x="20" y="10"/>
            <a:ext cx="12191981" cy="6857990"/>
          </a:xfrm>
          <a:prstGeom prst="rect">
            <a:avLst/>
          </a:prstGeom>
        </p:spPr>
      </p:pic>
      <p:sp>
        <p:nvSpPr>
          <p:cNvPr id="26" name="Rectangle 21">
            <a:extLst>
              <a:ext uri="{FF2B5EF4-FFF2-40B4-BE49-F238E27FC236}">
                <a16:creationId xmlns="" xmlns:a16="http://schemas.microsoft.com/office/drawing/2014/main" id="{D74A4382-E3AD-430A-9A1F-DFA3E0E77A7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6200000">
            <a:off x="3799868" y="-1534136"/>
            <a:ext cx="4592270" cy="12192001"/>
          </a:xfrm>
          <a:prstGeom prst="rect">
            <a:avLst/>
          </a:prstGeom>
          <a:gradFill>
            <a:gsLst>
              <a:gs pos="35000">
                <a:schemeClr val="bg1">
                  <a:alpha val="46000"/>
                </a:schemeClr>
              </a:gs>
              <a:gs pos="21000">
                <a:schemeClr val="bg1">
                  <a:alpha val="30000"/>
                </a:schemeClr>
              </a:gs>
              <a:gs pos="0">
                <a:schemeClr val="bg1">
                  <a:alpha val="0"/>
                </a:schemeClr>
              </a:gs>
              <a:gs pos="100000">
                <a:schemeClr val="bg1">
                  <a:alpha val="9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 xmlns:a16="http://schemas.microsoft.com/office/drawing/2014/main" id="{042693EA-0069-F947-B01A-80C81299BF55}"/>
              </a:ext>
            </a:extLst>
          </p:cNvPr>
          <p:cNvSpPr>
            <a:spLocks noGrp="1"/>
          </p:cNvSpPr>
          <p:nvPr>
            <p:ph type="ctrTitle"/>
          </p:nvPr>
        </p:nvSpPr>
        <p:spPr>
          <a:xfrm>
            <a:off x="404553" y="3091928"/>
            <a:ext cx="9078562" cy="2387600"/>
          </a:xfrm>
        </p:spPr>
        <p:txBody>
          <a:bodyPr>
            <a:normAutofit/>
          </a:bodyPr>
          <a:lstStyle/>
          <a:p>
            <a:pPr algn="l"/>
            <a:r>
              <a:rPr lang="en-US" sz="6600"/>
              <a:t>INDIAN ECONOMY    </a:t>
            </a:r>
            <a:br>
              <a:rPr lang="en-US" sz="6600"/>
            </a:br>
            <a:r>
              <a:rPr lang="en-US" sz="6600"/>
              <a:t>1950-1990</a:t>
            </a:r>
          </a:p>
        </p:txBody>
      </p:sp>
      <p:sp>
        <p:nvSpPr>
          <p:cNvPr id="24" name="Rectangle: Rounded Corners 23">
            <a:extLst>
              <a:ext uri="{FF2B5EF4-FFF2-40B4-BE49-F238E27FC236}">
                <a16:creationId xmlns="" xmlns:a16="http://schemas.microsoft.com/office/drawing/2014/main" id="{79F40191-0F44-4FD1-82CC-ACB507C14BE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5575039"/>
            <a:ext cx="9785897"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 xmlns:a16="http://schemas.microsoft.com/office/drawing/2014/main" id="{AD01E798-69F0-3D42-A262-0E051AE23140}"/>
              </a:ext>
            </a:extLst>
          </p:cNvPr>
          <p:cNvSpPr>
            <a:spLocks noGrp="1"/>
          </p:cNvSpPr>
          <p:nvPr>
            <p:ph type="subTitle" idx="1"/>
          </p:nvPr>
        </p:nvSpPr>
        <p:spPr>
          <a:xfrm>
            <a:off x="404553" y="5624945"/>
            <a:ext cx="9078562" cy="592975"/>
          </a:xfrm>
        </p:spPr>
        <p:txBody>
          <a:bodyPr anchor="ctr">
            <a:normAutofit/>
          </a:bodyPr>
          <a:lstStyle/>
          <a:p>
            <a:pPr algn="l"/>
            <a:r>
              <a:rPr lang="en-US"/>
              <a:t>Chapter II</a:t>
            </a:r>
          </a:p>
        </p:txBody>
      </p:sp>
      <p:sp>
        <p:nvSpPr>
          <p:cNvPr id="5" name="Slide Number Placeholder 4">
            <a:extLst>
              <a:ext uri="{FF2B5EF4-FFF2-40B4-BE49-F238E27FC236}">
                <a16:creationId xmlns="" xmlns:a16="http://schemas.microsoft.com/office/drawing/2014/main" id="{FC5C844F-BCF1-DA44-AF97-A49069765B22}"/>
              </a:ext>
            </a:extLst>
          </p:cNvPr>
          <p:cNvSpPr>
            <a:spLocks noGrp="1"/>
          </p:cNvSpPr>
          <p:nvPr>
            <p:ph type="sldNum" sz="quarter" idx="12"/>
          </p:nvPr>
        </p:nvSpPr>
        <p:spPr/>
        <p:txBody>
          <a:bodyPr/>
          <a:lstStyle/>
          <a:p>
            <a:fld id="{3A98EE3D-8CD1-4C3F-BD1C-C98C9596463C}" type="slidenum">
              <a:rPr lang="en-US" smtClean="0"/>
              <a:pPr/>
              <a:t>1</a:t>
            </a:fld>
            <a:endParaRPr lang="en-US" dirty="0"/>
          </a:p>
        </p:txBody>
      </p:sp>
    </p:spTree>
    <p:extLst>
      <p:ext uri="{BB962C8B-B14F-4D97-AF65-F5344CB8AC3E}">
        <p14:creationId xmlns="" xmlns:p14="http://schemas.microsoft.com/office/powerpoint/2010/main" val="386037700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6">
            <a:extLst>
              <a:ext uri="{FF2B5EF4-FFF2-40B4-BE49-F238E27FC236}">
                <a16:creationId xmlns="" xmlns:a16="http://schemas.microsoft.com/office/drawing/2014/main" id="{BAD76F3E-3A97-486B-B402-44400A8B917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4EAC063F-C9EC-994F-BE35-17EE3B420527}"/>
              </a:ext>
            </a:extLst>
          </p:cNvPr>
          <p:cNvSpPr>
            <a:spLocks noGrp="1"/>
          </p:cNvSpPr>
          <p:nvPr>
            <p:ph type="title"/>
          </p:nvPr>
        </p:nvSpPr>
        <p:spPr>
          <a:xfrm>
            <a:off x="838199" y="1093788"/>
            <a:ext cx="10506455" cy="2967208"/>
          </a:xfrm>
        </p:spPr>
        <p:txBody>
          <a:bodyPr vert="horz" lIns="91440" tIns="45720" rIns="91440" bIns="45720" rtlCol="0" anchor="b">
            <a:normAutofit/>
          </a:bodyPr>
          <a:lstStyle/>
          <a:p>
            <a:r>
              <a:rPr lang="en-US" sz="7200" kern="1200" dirty="0">
                <a:solidFill>
                  <a:schemeClr val="tx1"/>
                </a:solidFill>
                <a:latin typeface="+mj-lt"/>
                <a:ea typeface="+mj-ea"/>
                <a:cs typeface="+mj-cs"/>
              </a:rPr>
              <a:t>Post Independence Reforms</a:t>
            </a:r>
          </a:p>
        </p:txBody>
      </p:sp>
      <p:sp>
        <p:nvSpPr>
          <p:cNvPr id="16" name="Rectangle 8">
            <a:extLst>
              <a:ext uri="{FF2B5EF4-FFF2-40B4-BE49-F238E27FC236}">
                <a16:creationId xmlns="" xmlns:a16="http://schemas.microsoft.com/office/drawing/2014/main" id="{391F6B52-91F4-4AEB-B6DB-29FEBCF28C8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41248" y="4331166"/>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7" name="Rectangle 10">
            <a:extLst>
              <a:ext uri="{FF2B5EF4-FFF2-40B4-BE49-F238E27FC236}">
                <a16:creationId xmlns="" xmlns:a16="http://schemas.microsoft.com/office/drawing/2014/main" id="{2CD6F061-7C53-44F4-9794-953DB70A451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5400000">
            <a:off x="9346882" y="2348839"/>
            <a:ext cx="54864" cy="394677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lide Number Placeholder 3">
            <a:extLst>
              <a:ext uri="{FF2B5EF4-FFF2-40B4-BE49-F238E27FC236}">
                <a16:creationId xmlns="" xmlns:a16="http://schemas.microsoft.com/office/drawing/2014/main" id="{4D2D7C5A-FAD3-1349-BD5E-4063650A50AF}"/>
              </a:ext>
            </a:extLst>
          </p:cNvPr>
          <p:cNvSpPr>
            <a:spLocks noGrp="1"/>
          </p:cNvSpPr>
          <p:nvPr>
            <p:ph type="sldNum" sz="quarter" idx="12"/>
          </p:nvPr>
        </p:nvSpPr>
        <p:spPr/>
        <p:txBody>
          <a:bodyPr/>
          <a:lstStyle/>
          <a:p>
            <a:fld id="{3A98EE3D-8CD1-4C3F-BD1C-C98C9596463C}" type="slidenum">
              <a:rPr lang="en-US" smtClean="0"/>
              <a:pPr/>
              <a:t>10</a:t>
            </a:fld>
            <a:endParaRPr lang="en-US" dirty="0"/>
          </a:p>
        </p:txBody>
      </p:sp>
    </p:spTree>
    <p:extLst>
      <p:ext uri="{BB962C8B-B14F-4D97-AF65-F5344CB8AC3E}">
        <p14:creationId xmlns="" xmlns:p14="http://schemas.microsoft.com/office/powerpoint/2010/main" val="1536275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0C4BE53-EC14-D942-83DC-DFD96E5973DA}"/>
              </a:ext>
            </a:extLst>
          </p:cNvPr>
          <p:cNvSpPr>
            <a:spLocks noGrp="1"/>
          </p:cNvSpPr>
          <p:nvPr>
            <p:ph type="title"/>
          </p:nvPr>
        </p:nvSpPr>
        <p:spPr>
          <a:xfrm>
            <a:off x="838200" y="365125"/>
            <a:ext cx="10515600" cy="1325563"/>
          </a:xfrm>
        </p:spPr>
        <p:txBody>
          <a:bodyPr>
            <a:normAutofit/>
          </a:bodyPr>
          <a:lstStyle/>
          <a:p>
            <a:r>
              <a:rPr lang="en-US" sz="3600" dirty="0"/>
              <a:t>TO STUDY UNDER THE FOLLOWING HEADS</a:t>
            </a:r>
          </a:p>
        </p:txBody>
      </p:sp>
      <p:graphicFrame>
        <p:nvGraphicFramePr>
          <p:cNvPr id="5" name="Content Placeholder 2">
            <a:extLst>
              <a:ext uri="{FF2B5EF4-FFF2-40B4-BE49-F238E27FC236}">
                <a16:creationId xmlns="" xmlns:a16="http://schemas.microsoft.com/office/drawing/2014/main" id="{245889AA-0C32-4E3D-A265-3D1F35FD0ADE}"/>
              </a:ext>
            </a:extLst>
          </p:cNvPr>
          <p:cNvGraphicFramePr>
            <a:graphicFrameLocks noGrp="1"/>
          </p:cNvGraphicFramePr>
          <p:nvPr>
            <p:ph idx="1"/>
            <p:extLst>
              <p:ext uri="{D42A27DB-BD31-4B8C-83A1-F6EECF244321}">
                <p14:modId xmlns="" xmlns:p14="http://schemas.microsoft.com/office/powerpoint/2010/main" val="2665437957"/>
              </p:ext>
            </p:extLst>
          </p:nvPr>
        </p:nvGraphicFramePr>
        <p:xfrm>
          <a:off x="838200" y="1816003"/>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 xmlns:a16="http://schemas.microsoft.com/office/drawing/2014/main" id="{9D8693BB-87A6-7A45-A9AC-3F14FEA78892}"/>
              </a:ext>
            </a:extLst>
          </p:cNvPr>
          <p:cNvSpPr>
            <a:spLocks noGrp="1"/>
          </p:cNvSpPr>
          <p:nvPr>
            <p:ph type="sldNum" sz="quarter" idx="12"/>
          </p:nvPr>
        </p:nvSpPr>
        <p:spPr/>
        <p:txBody>
          <a:bodyPr/>
          <a:lstStyle/>
          <a:p>
            <a:fld id="{3A98EE3D-8CD1-4C3F-BD1C-C98C9596463C}" type="slidenum">
              <a:rPr lang="en-US" smtClean="0"/>
              <a:pPr/>
              <a:t>11</a:t>
            </a:fld>
            <a:endParaRPr lang="en-US" dirty="0"/>
          </a:p>
        </p:txBody>
      </p:sp>
    </p:spTree>
    <p:extLst>
      <p:ext uri="{BB962C8B-B14F-4D97-AF65-F5344CB8AC3E}">
        <p14:creationId xmlns="" xmlns:p14="http://schemas.microsoft.com/office/powerpoint/2010/main" val="20232167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E38EF9D-9913-CE48-BB32-0717117661D3}"/>
              </a:ext>
            </a:extLst>
          </p:cNvPr>
          <p:cNvSpPr>
            <a:spLocks noGrp="1"/>
          </p:cNvSpPr>
          <p:nvPr>
            <p:ph type="title"/>
          </p:nvPr>
        </p:nvSpPr>
        <p:spPr/>
        <p:txBody>
          <a:bodyPr>
            <a:normAutofit fontScale="90000"/>
          </a:bodyPr>
          <a:lstStyle/>
          <a:p>
            <a:r>
              <a:rPr lang="en-US" dirty="0"/>
              <a:t>1. AGRICULTURE</a:t>
            </a:r>
          </a:p>
        </p:txBody>
      </p:sp>
      <p:sp>
        <p:nvSpPr>
          <p:cNvPr id="3" name="Content Placeholder 2">
            <a:extLst>
              <a:ext uri="{FF2B5EF4-FFF2-40B4-BE49-F238E27FC236}">
                <a16:creationId xmlns="" xmlns:a16="http://schemas.microsoft.com/office/drawing/2014/main" id="{C4E73D31-B09A-B245-8674-0B43A12FE9B5}"/>
              </a:ext>
            </a:extLst>
          </p:cNvPr>
          <p:cNvSpPr>
            <a:spLocks noGrp="1"/>
          </p:cNvSpPr>
          <p:nvPr>
            <p:ph idx="1"/>
          </p:nvPr>
        </p:nvSpPr>
        <p:spPr/>
        <p:txBody>
          <a:bodyPr>
            <a:normAutofit/>
          </a:bodyPr>
          <a:lstStyle/>
          <a:p>
            <a:pPr marL="457200" indent="-457200">
              <a:buFont typeface="Arial" panose="020B0604020202020204" pitchFamily="34" charset="0"/>
              <a:buChar char="•"/>
            </a:pPr>
            <a:r>
              <a:rPr lang="en-US" sz="2400" dirty="0"/>
              <a:t>Low Productivity</a:t>
            </a:r>
          </a:p>
          <a:p>
            <a:pPr marL="457200" indent="-457200">
              <a:buFont typeface="Arial" panose="020B0604020202020204" pitchFamily="34" charset="0"/>
              <a:buChar char="•"/>
            </a:pPr>
            <a:r>
              <a:rPr lang="en-US" sz="2400" dirty="0"/>
              <a:t>Disguised unemployment</a:t>
            </a:r>
          </a:p>
          <a:p>
            <a:pPr marL="457200" indent="-457200">
              <a:buFont typeface="Arial" panose="020B0604020202020204" pitchFamily="34" charset="0"/>
              <a:buChar char="•"/>
            </a:pPr>
            <a:r>
              <a:rPr lang="en-US" sz="2400" dirty="0"/>
              <a:t>High dependency on rainfall</a:t>
            </a:r>
          </a:p>
          <a:p>
            <a:pPr marL="457200" indent="-457200">
              <a:buFont typeface="Arial" panose="020B0604020202020204" pitchFamily="34" charset="0"/>
              <a:buChar char="•"/>
            </a:pPr>
            <a:r>
              <a:rPr lang="en-US" sz="2400" dirty="0"/>
              <a:t>Subsistence farming</a:t>
            </a:r>
          </a:p>
          <a:p>
            <a:pPr marL="457200" indent="-457200">
              <a:buFont typeface="Arial" panose="020B0604020202020204" pitchFamily="34" charset="0"/>
              <a:buChar char="•"/>
            </a:pPr>
            <a:r>
              <a:rPr lang="en-US" sz="2400" dirty="0"/>
              <a:t>Outdated technology</a:t>
            </a:r>
          </a:p>
          <a:p>
            <a:pPr marL="457200" indent="-457200">
              <a:buFont typeface="Arial" panose="020B0604020202020204" pitchFamily="34" charset="0"/>
              <a:buChar char="•"/>
            </a:pPr>
            <a:r>
              <a:rPr lang="en-US" sz="2400" dirty="0"/>
              <a:t>Conflicts between tenants and landlords</a:t>
            </a:r>
          </a:p>
          <a:p>
            <a:endParaRPr lang="en-US" sz="2400" dirty="0"/>
          </a:p>
        </p:txBody>
      </p:sp>
      <p:sp>
        <p:nvSpPr>
          <p:cNvPr id="4" name="Text Placeholder 3">
            <a:extLst>
              <a:ext uri="{FF2B5EF4-FFF2-40B4-BE49-F238E27FC236}">
                <a16:creationId xmlns="" xmlns:a16="http://schemas.microsoft.com/office/drawing/2014/main" id="{49307A94-EE14-AA4E-B905-3F4B810CF468}"/>
              </a:ext>
            </a:extLst>
          </p:cNvPr>
          <p:cNvSpPr>
            <a:spLocks noGrp="1"/>
          </p:cNvSpPr>
          <p:nvPr>
            <p:ph type="body" sz="quarter" idx="10"/>
          </p:nvPr>
        </p:nvSpPr>
        <p:spPr/>
        <p:txBody>
          <a:bodyPr>
            <a:normAutofit fontScale="92500" lnSpcReduction="20000"/>
          </a:bodyPr>
          <a:lstStyle/>
          <a:p>
            <a:r>
              <a:rPr lang="en-US" dirty="0">
                <a:latin typeface="+mj-lt"/>
              </a:rPr>
              <a:t>FEATURES OF INDIAN AGRICULTURE DURING INDEPENDENCE</a:t>
            </a:r>
          </a:p>
        </p:txBody>
      </p:sp>
      <p:sp>
        <p:nvSpPr>
          <p:cNvPr id="5" name="Slide Number Placeholder 4">
            <a:extLst>
              <a:ext uri="{FF2B5EF4-FFF2-40B4-BE49-F238E27FC236}">
                <a16:creationId xmlns="" xmlns:a16="http://schemas.microsoft.com/office/drawing/2014/main" id="{06BE33F1-E9B7-9444-B923-4000C63AA0DB}"/>
              </a:ext>
            </a:extLst>
          </p:cNvPr>
          <p:cNvSpPr>
            <a:spLocks noGrp="1"/>
          </p:cNvSpPr>
          <p:nvPr>
            <p:ph type="sldNum" sz="quarter" idx="12"/>
          </p:nvPr>
        </p:nvSpPr>
        <p:spPr/>
        <p:txBody>
          <a:bodyPr/>
          <a:lstStyle/>
          <a:p>
            <a:fld id="{3A98EE3D-8CD1-4C3F-BD1C-C98C9596463C}" type="slidenum">
              <a:rPr lang="en-US" smtClean="0"/>
              <a:pPr/>
              <a:t>12</a:t>
            </a:fld>
            <a:endParaRPr lang="en-US" dirty="0"/>
          </a:p>
        </p:txBody>
      </p:sp>
      <p:sp>
        <p:nvSpPr>
          <p:cNvPr id="6" name="Rectangle 5" descr="Plant">
            <a:extLst>
              <a:ext uri="{FF2B5EF4-FFF2-40B4-BE49-F238E27FC236}">
                <a16:creationId xmlns="" xmlns:a16="http://schemas.microsoft.com/office/drawing/2014/main" id="{7704E8F9-8085-0D4F-9A98-98563569544A}"/>
              </a:ext>
            </a:extLst>
          </p:cNvPr>
          <p:cNvSpPr/>
          <p:nvPr/>
        </p:nvSpPr>
        <p:spPr>
          <a:xfrm>
            <a:off x="10459424" y="365125"/>
            <a:ext cx="1066148" cy="1066148"/>
          </a:xfrm>
          <a:prstGeom prst="rect">
            <a:avLst/>
          </a:prstGeom>
          <a: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Tree>
    <p:extLst>
      <p:ext uri="{BB962C8B-B14F-4D97-AF65-F5344CB8AC3E}">
        <p14:creationId xmlns="" xmlns:p14="http://schemas.microsoft.com/office/powerpoint/2010/main" val="1673046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E38EF9D-9913-CE48-BB32-0717117661D3}"/>
              </a:ext>
            </a:extLst>
          </p:cNvPr>
          <p:cNvSpPr>
            <a:spLocks noGrp="1"/>
          </p:cNvSpPr>
          <p:nvPr>
            <p:ph type="title"/>
          </p:nvPr>
        </p:nvSpPr>
        <p:spPr/>
        <p:txBody>
          <a:bodyPr>
            <a:normAutofit fontScale="90000"/>
          </a:bodyPr>
          <a:lstStyle/>
          <a:p>
            <a:r>
              <a:rPr lang="en-US" dirty="0"/>
              <a:t>1. AGRICULTURE</a:t>
            </a:r>
          </a:p>
        </p:txBody>
      </p:sp>
      <p:sp>
        <p:nvSpPr>
          <p:cNvPr id="3" name="Content Placeholder 2">
            <a:extLst>
              <a:ext uri="{FF2B5EF4-FFF2-40B4-BE49-F238E27FC236}">
                <a16:creationId xmlns="" xmlns:a16="http://schemas.microsoft.com/office/drawing/2014/main" id="{C4E73D31-B09A-B245-8674-0B43A12FE9B5}"/>
              </a:ext>
            </a:extLst>
          </p:cNvPr>
          <p:cNvSpPr>
            <a:spLocks noGrp="1"/>
          </p:cNvSpPr>
          <p:nvPr>
            <p:ph idx="1"/>
          </p:nvPr>
        </p:nvSpPr>
        <p:spPr/>
        <p:txBody>
          <a:bodyPr>
            <a:normAutofit/>
          </a:bodyPr>
          <a:lstStyle/>
          <a:p>
            <a:pPr marL="514350" indent="-514350">
              <a:buAutoNum type="arabicPeriod"/>
            </a:pPr>
            <a:r>
              <a:rPr lang="en-US" sz="2400" u="sng" dirty="0"/>
              <a:t>Land Reforms</a:t>
            </a:r>
          </a:p>
          <a:p>
            <a:pPr marL="285750" indent="-285750">
              <a:buFont typeface="Arial"/>
              <a:buChar char="•"/>
            </a:pPr>
            <a:r>
              <a:rPr lang="en-US" sz="2400" dirty="0"/>
              <a:t>It primarily refers to change in the ownership of landholdings.</a:t>
            </a:r>
          </a:p>
          <a:p>
            <a:pPr marL="285750" indent="-285750">
              <a:buFont typeface="Arial"/>
              <a:buChar char="•"/>
            </a:pPr>
            <a:r>
              <a:rPr lang="en-US" sz="2400" dirty="0"/>
              <a:t>Abolition of intermediaries (zamindars, </a:t>
            </a:r>
            <a:r>
              <a:rPr lang="en-US" sz="2400" dirty="0" err="1"/>
              <a:t>jagirdars</a:t>
            </a:r>
            <a:r>
              <a:rPr lang="en-US" sz="2400" dirty="0"/>
              <a:t>) was an important feature of land reforms.</a:t>
            </a:r>
          </a:p>
          <a:p>
            <a:pPr marL="285750" indent="-285750">
              <a:buFont typeface="Arial"/>
              <a:buChar char="•"/>
            </a:pPr>
            <a:r>
              <a:rPr lang="en-US" sz="2400" dirty="0"/>
              <a:t>Ownership of land was given to the actual tillers.</a:t>
            </a:r>
          </a:p>
          <a:p>
            <a:pPr marL="285750" indent="-285750">
              <a:buFont typeface="Arial"/>
              <a:buChar char="•"/>
            </a:pPr>
            <a:r>
              <a:rPr lang="en-US" sz="2400" dirty="0"/>
              <a:t>200 lakh tenants were brought into  direct contact with the government.</a:t>
            </a:r>
          </a:p>
          <a:p>
            <a:pPr marL="285750" indent="-285750">
              <a:buFont typeface="Arial"/>
              <a:buChar char="•"/>
            </a:pPr>
            <a:r>
              <a:rPr lang="en-US" sz="2400" dirty="0"/>
              <a:t>Sufficient capital was made available to them.</a:t>
            </a:r>
          </a:p>
          <a:p>
            <a:pPr marL="285750" indent="-285750">
              <a:buFont typeface="Arial"/>
              <a:buChar char="•"/>
            </a:pPr>
            <a:r>
              <a:rPr lang="en-US" sz="2400" dirty="0"/>
              <a:t>It became an incentive to increase output.</a:t>
            </a:r>
          </a:p>
        </p:txBody>
      </p:sp>
      <p:sp>
        <p:nvSpPr>
          <p:cNvPr id="4" name="Text Placeholder 3">
            <a:extLst>
              <a:ext uri="{FF2B5EF4-FFF2-40B4-BE49-F238E27FC236}">
                <a16:creationId xmlns="" xmlns:a16="http://schemas.microsoft.com/office/drawing/2014/main" id="{49307A94-EE14-AA4E-B905-3F4B810CF468}"/>
              </a:ext>
            </a:extLst>
          </p:cNvPr>
          <p:cNvSpPr>
            <a:spLocks noGrp="1"/>
          </p:cNvSpPr>
          <p:nvPr>
            <p:ph type="body" sz="quarter" idx="10"/>
          </p:nvPr>
        </p:nvSpPr>
        <p:spPr/>
        <p:txBody>
          <a:bodyPr>
            <a:normAutofit fontScale="92500" lnSpcReduction="20000"/>
          </a:bodyPr>
          <a:lstStyle/>
          <a:p>
            <a:r>
              <a:rPr lang="en-US" dirty="0">
                <a:latin typeface="+mj-lt"/>
              </a:rPr>
              <a:t>MEASURES TAKEN TO MITIGATE THE ABOVE PROBLEMS</a:t>
            </a:r>
          </a:p>
        </p:txBody>
      </p:sp>
      <p:sp>
        <p:nvSpPr>
          <p:cNvPr id="5" name="Slide Number Placeholder 4">
            <a:extLst>
              <a:ext uri="{FF2B5EF4-FFF2-40B4-BE49-F238E27FC236}">
                <a16:creationId xmlns="" xmlns:a16="http://schemas.microsoft.com/office/drawing/2014/main" id="{D68C4DBA-3BEB-ED46-948C-F452BFED6668}"/>
              </a:ext>
            </a:extLst>
          </p:cNvPr>
          <p:cNvSpPr>
            <a:spLocks noGrp="1"/>
          </p:cNvSpPr>
          <p:nvPr>
            <p:ph type="sldNum" sz="quarter" idx="12"/>
          </p:nvPr>
        </p:nvSpPr>
        <p:spPr/>
        <p:txBody>
          <a:bodyPr/>
          <a:lstStyle/>
          <a:p>
            <a:fld id="{3A98EE3D-8CD1-4C3F-BD1C-C98C9596463C}" type="slidenum">
              <a:rPr lang="en-US" smtClean="0"/>
              <a:pPr/>
              <a:t>13</a:t>
            </a:fld>
            <a:endParaRPr lang="en-US" dirty="0"/>
          </a:p>
        </p:txBody>
      </p:sp>
      <p:sp>
        <p:nvSpPr>
          <p:cNvPr id="6" name="Rectangle 5" descr="Plant">
            <a:extLst>
              <a:ext uri="{FF2B5EF4-FFF2-40B4-BE49-F238E27FC236}">
                <a16:creationId xmlns="" xmlns:a16="http://schemas.microsoft.com/office/drawing/2014/main" id="{3AF51735-5861-1442-AD3A-6537F233D749}"/>
              </a:ext>
            </a:extLst>
          </p:cNvPr>
          <p:cNvSpPr/>
          <p:nvPr/>
        </p:nvSpPr>
        <p:spPr>
          <a:xfrm>
            <a:off x="10459424" y="365125"/>
            <a:ext cx="1066148" cy="1066148"/>
          </a:xfrm>
          <a:prstGeom prst="rect">
            <a:avLst/>
          </a:prstGeom>
          <a: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Tree>
    <p:extLst>
      <p:ext uri="{BB962C8B-B14F-4D97-AF65-F5344CB8AC3E}">
        <p14:creationId xmlns="" xmlns:p14="http://schemas.microsoft.com/office/powerpoint/2010/main" val="21121252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E38EF9D-9913-CE48-BB32-0717117661D3}"/>
              </a:ext>
            </a:extLst>
          </p:cNvPr>
          <p:cNvSpPr>
            <a:spLocks noGrp="1"/>
          </p:cNvSpPr>
          <p:nvPr>
            <p:ph type="title"/>
          </p:nvPr>
        </p:nvSpPr>
        <p:spPr/>
        <p:txBody>
          <a:bodyPr>
            <a:normAutofit fontScale="90000"/>
          </a:bodyPr>
          <a:lstStyle/>
          <a:p>
            <a:r>
              <a:rPr lang="en-US" dirty="0"/>
              <a:t>1. AGRICULTURE</a:t>
            </a:r>
          </a:p>
        </p:txBody>
      </p:sp>
      <p:sp>
        <p:nvSpPr>
          <p:cNvPr id="3" name="Content Placeholder 2">
            <a:extLst>
              <a:ext uri="{FF2B5EF4-FFF2-40B4-BE49-F238E27FC236}">
                <a16:creationId xmlns="" xmlns:a16="http://schemas.microsoft.com/office/drawing/2014/main" id="{C4E73D31-B09A-B245-8674-0B43A12FE9B5}"/>
              </a:ext>
            </a:extLst>
          </p:cNvPr>
          <p:cNvSpPr>
            <a:spLocks noGrp="1"/>
          </p:cNvSpPr>
          <p:nvPr>
            <p:ph idx="1"/>
          </p:nvPr>
        </p:nvSpPr>
        <p:spPr/>
        <p:txBody>
          <a:bodyPr>
            <a:normAutofit fontScale="92500" lnSpcReduction="20000"/>
          </a:bodyPr>
          <a:lstStyle/>
          <a:p>
            <a:pPr marL="514350" indent="-514350">
              <a:buFont typeface="+mj-lt"/>
              <a:buAutoNum type="arabicPeriod" startAt="2"/>
            </a:pPr>
            <a:r>
              <a:rPr lang="en-US" sz="2400" u="sng" dirty="0"/>
              <a:t>Land ceiling</a:t>
            </a:r>
          </a:p>
          <a:p>
            <a:pPr marL="285750" indent="-285750">
              <a:buFont typeface="Arial"/>
              <a:buChar char="•"/>
            </a:pPr>
            <a:r>
              <a:rPr lang="en-US" sz="2400" dirty="0"/>
              <a:t>It refers to fixing the specified limit of land, which could be owned by an individual.</a:t>
            </a:r>
          </a:p>
          <a:p>
            <a:pPr marL="285750" indent="-285750">
              <a:buFont typeface="Arial"/>
              <a:buChar char="•"/>
            </a:pPr>
            <a:r>
              <a:rPr lang="en-US" sz="2400" dirty="0"/>
              <a:t>Beyond this limit, the excess land would be taken over by the government .</a:t>
            </a:r>
          </a:p>
          <a:p>
            <a:pPr marL="285750" indent="-285750">
              <a:buFont typeface="Arial"/>
              <a:buChar char="•"/>
            </a:pPr>
            <a:r>
              <a:rPr lang="en-US" sz="2400" dirty="0"/>
              <a:t>The above-mentioned excess lands will be allocated to the landless cultivators and small farmers.</a:t>
            </a:r>
          </a:p>
          <a:p>
            <a:pPr marL="285750" indent="-285750">
              <a:buFont typeface="Arial"/>
              <a:buChar char="•"/>
            </a:pPr>
            <a:r>
              <a:rPr lang="en-US" sz="2400" dirty="0"/>
              <a:t>But the act was challenged by the big landlords. They delayed its implementation. </a:t>
            </a:r>
          </a:p>
          <a:p>
            <a:pPr marL="285750" indent="-285750">
              <a:buFont typeface="Arial"/>
              <a:buChar char="•"/>
            </a:pPr>
            <a:r>
              <a:rPr lang="en-US" sz="2400" dirty="0"/>
              <a:t>This delay time was used by them to register the excess lands in the names of their close relatives, thereby escaping from the legislation.</a:t>
            </a:r>
          </a:p>
          <a:p>
            <a:pPr marL="285750" indent="-285750">
              <a:buFont typeface="Arial"/>
              <a:buChar char="•"/>
            </a:pPr>
            <a:r>
              <a:rPr lang="en-US" sz="2400" dirty="0"/>
              <a:t>Land reforms were successful in the states of Kerala and west Bengal.</a:t>
            </a:r>
          </a:p>
          <a:p>
            <a:pPr marL="285750" indent="-285750">
              <a:buFont typeface="Arial"/>
              <a:buChar char="•"/>
            </a:pPr>
            <a:r>
              <a:rPr lang="en-US" sz="2400" dirty="0"/>
              <a:t>Governments of these states were committed to the policy of land reforms.</a:t>
            </a:r>
          </a:p>
          <a:p>
            <a:pPr marL="285750" indent="-285750">
              <a:buFont typeface="Arial"/>
              <a:buChar char="•"/>
            </a:pPr>
            <a:r>
              <a:rPr lang="en-US" sz="2400" dirty="0"/>
              <a:t>Unfortunately, other states did not implement the policy sincerely and inequality in landholdings continued.</a:t>
            </a:r>
          </a:p>
        </p:txBody>
      </p:sp>
      <p:sp>
        <p:nvSpPr>
          <p:cNvPr id="4" name="Text Placeholder 3">
            <a:extLst>
              <a:ext uri="{FF2B5EF4-FFF2-40B4-BE49-F238E27FC236}">
                <a16:creationId xmlns="" xmlns:a16="http://schemas.microsoft.com/office/drawing/2014/main" id="{49307A94-EE14-AA4E-B905-3F4B810CF468}"/>
              </a:ext>
            </a:extLst>
          </p:cNvPr>
          <p:cNvSpPr>
            <a:spLocks noGrp="1"/>
          </p:cNvSpPr>
          <p:nvPr>
            <p:ph type="body" sz="quarter" idx="10"/>
          </p:nvPr>
        </p:nvSpPr>
        <p:spPr/>
        <p:txBody>
          <a:bodyPr>
            <a:normAutofit fontScale="92500" lnSpcReduction="20000"/>
          </a:bodyPr>
          <a:lstStyle/>
          <a:p>
            <a:r>
              <a:rPr lang="en-US" dirty="0">
                <a:latin typeface="+mj-lt"/>
              </a:rPr>
              <a:t>MEASURES TAKEN TO MITIGATE THE ABOVE PROBLEMS</a:t>
            </a:r>
          </a:p>
        </p:txBody>
      </p:sp>
      <p:sp>
        <p:nvSpPr>
          <p:cNvPr id="5" name="Slide Number Placeholder 4">
            <a:extLst>
              <a:ext uri="{FF2B5EF4-FFF2-40B4-BE49-F238E27FC236}">
                <a16:creationId xmlns="" xmlns:a16="http://schemas.microsoft.com/office/drawing/2014/main" id="{D68C4DBA-3BEB-ED46-948C-F452BFED6668}"/>
              </a:ext>
            </a:extLst>
          </p:cNvPr>
          <p:cNvSpPr>
            <a:spLocks noGrp="1"/>
          </p:cNvSpPr>
          <p:nvPr>
            <p:ph type="sldNum" sz="quarter" idx="12"/>
          </p:nvPr>
        </p:nvSpPr>
        <p:spPr/>
        <p:txBody>
          <a:bodyPr/>
          <a:lstStyle/>
          <a:p>
            <a:fld id="{3A98EE3D-8CD1-4C3F-BD1C-C98C9596463C}" type="slidenum">
              <a:rPr lang="en-US" smtClean="0"/>
              <a:pPr/>
              <a:t>14</a:t>
            </a:fld>
            <a:endParaRPr lang="en-US" dirty="0"/>
          </a:p>
        </p:txBody>
      </p:sp>
      <p:sp>
        <p:nvSpPr>
          <p:cNvPr id="6" name="Rectangle 5" descr="Plant">
            <a:extLst>
              <a:ext uri="{FF2B5EF4-FFF2-40B4-BE49-F238E27FC236}">
                <a16:creationId xmlns="" xmlns:a16="http://schemas.microsoft.com/office/drawing/2014/main" id="{3AF51735-5861-1442-AD3A-6537F233D749}"/>
              </a:ext>
            </a:extLst>
          </p:cNvPr>
          <p:cNvSpPr/>
          <p:nvPr/>
        </p:nvSpPr>
        <p:spPr>
          <a:xfrm>
            <a:off x="10459424" y="365125"/>
            <a:ext cx="1066148" cy="1066148"/>
          </a:xfrm>
          <a:prstGeom prst="rect">
            <a:avLst/>
          </a:prstGeom>
          <a: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Tree>
    <p:extLst>
      <p:ext uri="{BB962C8B-B14F-4D97-AF65-F5344CB8AC3E}">
        <p14:creationId xmlns="" xmlns:p14="http://schemas.microsoft.com/office/powerpoint/2010/main" val="20313689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E38EF9D-9913-CE48-BB32-0717117661D3}"/>
              </a:ext>
            </a:extLst>
          </p:cNvPr>
          <p:cNvSpPr>
            <a:spLocks noGrp="1"/>
          </p:cNvSpPr>
          <p:nvPr>
            <p:ph type="title"/>
          </p:nvPr>
        </p:nvSpPr>
        <p:spPr/>
        <p:txBody>
          <a:bodyPr>
            <a:normAutofit fontScale="90000"/>
          </a:bodyPr>
          <a:lstStyle/>
          <a:p>
            <a:r>
              <a:rPr lang="en-US" dirty="0"/>
              <a:t>1. AGRICULTURE</a:t>
            </a:r>
          </a:p>
        </p:txBody>
      </p:sp>
      <p:sp>
        <p:nvSpPr>
          <p:cNvPr id="3" name="Content Placeholder 2">
            <a:extLst>
              <a:ext uri="{FF2B5EF4-FFF2-40B4-BE49-F238E27FC236}">
                <a16:creationId xmlns="" xmlns:a16="http://schemas.microsoft.com/office/drawing/2014/main" id="{C4E73D31-B09A-B245-8674-0B43A12FE9B5}"/>
              </a:ext>
            </a:extLst>
          </p:cNvPr>
          <p:cNvSpPr>
            <a:spLocks noGrp="1"/>
          </p:cNvSpPr>
          <p:nvPr>
            <p:ph idx="1"/>
          </p:nvPr>
        </p:nvSpPr>
        <p:spPr/>
        <p:txBody>
          <a:bodyPr>
            <a:normAutofit fontScale="77500" lnSpcReduction="20000"/>
          </a:bodyPr>
          <a:lstStyle/>
          <a:p>
            <a:pPr marL="514350" indent="-514350">
              <a:buFont typeface="+mj-lt"/>
              <a:buAutoNum type="arabicPeriod" startAt="3"/>
            </a:pPr>
            <a:r>
              <a:rPr lang="en-US" u="sng" dirty="0"/>
              <a:t>Green revolution </a:t>
            </a:r>
            <a:endParaRPr lang="en-US" dirty="0"/>
          </a:p>
          <a:p>
            <a:pPr marL="1028700" lvl="1" indent="-342900">
              <a:buFont typeface="Arial"/>
              <a:buChar char="•"/>
            </a:pPr>
            <a:r>
              <a:rPr lang="en-US" sz="2000" dirty="0"/>
              <a:t>It refers to the large increase in the production of food grains resulting from the use of High Yielding Variety (HYV)seeds .</a:t>
            </a:r>
          </a:p>
          <a:p>
            <a:pPr marL="1028700" lvl="1" indent="-342900">
              <a:buFont typeface="Arial"/>
              <a:buChar char="•"/>
            </a:pPr>
            <a:r>
              <a:rPr lang="en-US" sz="2000" dirty="0"/>
              <a:t>These seeds were used in the places with adequate facilities of drainage and water supply.</a:t>
            </a:r>
          </a:p>
          <a:p>
            <a:pPr marL="1028700" lvl="1" indent="-342900">
              <a:buFont typeface="Arial"/>
              <a:buChar char="•"/>
            </a:pPr>
            <a:r>
              <a:rPr lang="en-US" sz="2000" dirty="0"/>
              <a:t>These seeds need heavy doses of chemical </a:t>
            </a:r>
            <a:r>
              <a:rPr lang="en-US" sz="2000" dirty="0" err="1"/>
              <a:t>fertilisers</a:t>
            </a:r>
            <a:r>
              <a:rPr lang="en-US" sz="2000" dirty="0"/>
              <a:t> to get largest possible production.</a:t>
            </a:r>
          </a:p>
          <a:p>
            <a:pPr marL="1028700" lvl="1" indent="-342900">
              <a:buFont typeface="Arial"/>
              <a:buChar char="•"/>
            </a:pPr>
            <a:r>
              <a:rPr lang="en-US" sz="2000" dirty="0"/>
              <a:t>In the first phase the use of HYV seeds were restricted to the states of Punjab, Andhra Pradesh, Tamil Nadu etc.</a:t>
            </a:r>
          </a:p>
          <a:p>
            <a:pPr marL="1028700" lvl="1" indent="-342900">
              <a:buFont typeface="Arial"/>
              <a:buChar char="•"/>
            </a:pPr>
            <a:r>
              <a:rPr lang="en-US" sz="2000" dirty="0"/>
              <a:t>In the second phase the technology was spread to large number of states.</a:t>
            </a:r>
          </a:p>
          <a:p>
            <a:pPr marL="1028700" lvl="1" indent="-342900">
              <a:buFont typeface="Arial"/>
              <a:buChar char="•"/>
            </a:pPr>
            <a:r>
              <a:rPr lang="en-US" sz="2000" dirty="0"/>
              <a:t>More variety of crops were grown on large quantity.</a:t>
            </a:r>
          </a:p>
          <a:p>
            <a:pPr marL="285750" indent="-285750">
              <a:buFont typeface="Arial"/>
              <a:buChar char="•"/>
            </a:pPr>
            <a:endParaRPr lang="en-US" sz="2400" dirty="0"/>
          </a:p>
          <a:p>
            <a:r>
              <a:rPr lang="en-US" sz="2400" u="sng" dirty="0"/>
              <a:t>Effects of Green Revolution:</a:t>
            </a:r>
          </a:p>
          <a:p>
            <a:pPr marL="1028700" lvl="1" indent="-342900">
              <a:buFont typeface="Arial"/>
              <a:buChar char="•"/>
            </a:pPr>
            <a:r>
              <a:rPr lang="en-US" sz="2000" dirty="0"/>
              <a:t>Attaining Marketable Surplus: It refers to that part of agricultural produce which is sold in the market by the farmers  after meeting their own consumption requirement.</a:t>
            </a:r>
          </a:p>
          <a:p>
            <a:pPr marL="1028700" lvl="1" indent="-342900">
              <a:buFont typeface="Arial"/>
              <a:buChar char="•"/>
            </a:pPr>
            <a:r>
              <a:rPr lang="en-US" sz="2000" dirty="0"/>
              <a:t>A good proportion of rice and wheat grown during green revolution was sold by the farmers in the market.</a:t>
            </a:r>
          </a:p>
          <a:p>
            <a:pPr marL="1028700" lvl="1" indent="-342900">
              <a:buFont typeface="Arial"/>
              <a:buChar char="•"/>
            </a:pPr>
            <a:r>
              <a:rPr lang="en-US" sz="2000" dirty="0"/>
              <a:t>Buffer stock of food grains: The government could procure sufficient amount of food grains to build a stock which could be used during times of scarcity.</a:t>
            </a:r>
          </a:p>
          <a:p>
            <a:pPr marL="1028700" lvl="1" indent="-342900">
              <a:buFont typeface="Arial"/>
              <a:buChar char="•"/>
            </a:pPr>
            <a:r>
              <a:rPr lang="en-US" sz="2000" dirty="0"/>
              <a:t>Benefit to low income groups: Due to large supply of food grains, the price of the grains declined. The low-income group people who spent a large portion of their income on food, benefitted from this decline in prices. </a:t>
            </a:r>
          </a:p>
        </p:txBody>
      </p:sp>
      <p:sp>
        <p:nvSpPr>
          <p:cNvPr id="4" name="Text Placeholder 3">
            <a:extLst>
              <a:ext uri="{FF2B5EF4-FFF2-40B4-BE49-F238E27FC236}">
                <a16:creationId xmlns="" xmlns:a16="http://schemas.microsoft.com/office/drawing/2014/main" id="{49307A94-EE14-AA4E-B905-3F4B810CF468}"/>
              </a:ext>
            </a:extLst>
          </p:cNvPr>
          <p:cNvSpPr>
            <a:spLocks noGrp="1"/>
          </p:cNvSpPr>
          <p:nvPr>
            <p:ph type="body" sz="quarter" idx="10"/>
          </p:nvPr>
        </p:nvSpPr>
        <p:spPr/>
        <p:txBody>
          <a:bodyPr>
            <a:normAutofit fontScale="92500" lnSpcReduction="20000"/>
          </a:bodyPr>
          <a:lstStyle/>
          <a:p>
            <a:r>
              <a:rPr lang="en-US" dirty="0">
                <a:latin typeface="+mj-lt"/>
              </a:rPr>
              <a:t>MEASURES TAKEN TO MITIGATE THE ABOVE PROBLEMS</a:t>
            </a:r>
          </a:p>
        </p:txBody>
      </p:sp>
      <p:sp>
        <p:nvSpPr>
          <p:cNvPr id="5" name="Slide Number Placeholder 4">
            <a:extLst>
              <a:ext uri="{FF2B5EF4-FFF2-40B4-BE49-F238E27FC236}">
                <a16:creationId xmlns="" xmlns:a16="http://schemas.microsoft.com/office/drawing/2014/main" id="{D68C4DBA-3BEB-ED46-948C-F452BFED6668}"/>
              </a:ext>
            </a:extLst>
          </p:cNvPr>
          <p:cNvSpPr>
            <a:spLocks noGrp="1"/>
          </p:cNvSpPr>
          <p:nvPr>
            <p:ph type="sldNum" sz="quarter" idx="12"/>
          </p:nvPr>
        </p:nvSpPr>
        <p:spPr/>
        <p:txBody>
          <a:bodyPr/>
          <a:lstStyle/>
          <a:p>
            <a:fld id="{3A98EE3D-8CD1-4C3F-BD1C-C98C9596463C}" type="slidenum">
              <a:rPr lang="en-US" smtClean="0"/>
              <a:pPr/>
              <a:t>15</a:t>
            </a:fld>
            <a:endParaRPr lang="en-US" dirty="0"/>
          </a:p>
        </p:txBody>
      </p:sp>
      <p:sp>
        <p:nvSpPr>
          <p:cNvPr id="6" name="Rectangle 5" descr="Plant">
            <a:extLst>
              <a:ext uri="{FF2B5EF4-FFF2-40B4-BE49-F238E27FC236}">
                <a16:creationId xmlns="" xmlns:a16="http://schemas.microsoft.com/office/drawing/2014/main" id="{3AF51735-5861-1442-AD3A-6537F233D749}"/>
              </a:ext>
            </a:extLst>
          </p:cNvPr>
          <p:cNvSpPr/>
          <p:nvPr/>
        </p:nvSpPr>
        <p:spPr>
          <a:xfrm>
            <a:off x="10459424" y="365125"/>
            <a:ext cx="1066148" cy="1066148"/>
          </a:xfrm>
          <a:prstGeom prst="rect">
            <a:avLst/>
          </a:prstGeom>
          <a: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Tree>
    <p:extLst>
      <p:ext uri="{BB962C8B-B14F-4D97-AF65-F5344CB8AC3E}">
        <p14:creationId xmlns="" xmlns:p14="http://schemas.microsoft.com/office/powerpoint/2010/main" val="18865703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E38EF9D-9913-CE48-BB32-0717117661D3}"/>
              </a:ext>
            </a:extLst>
          </p:cNvPr>
          <p:cNvSpPr>
            <a:spLocks noGrp="1"/>
          </p:cNvSpPr>
          <p:nvPr>
            <p:ph type="title"/>
          </p:nvPr>
        </p:nvSpPr>
        <p:spPr/>
        <p:txBody>
          <a:bodyPr>
            <a:normAutofit fontScale="90000"/>
          </a:bodyPr>
          <a:lstStyle/>
          <a:p>
            <a:r>
              <a:rPr lang="en-US" dirty="0"/>
              <a:t>1. AGRICULTURE</a:t>
            </a:r>
          </a:p>
        </p:txBody>
      </p:sp>
      <p:sp>
        <p:nvSpPr>
          <p:cNvPr id="3" name="Content Placeholder 2">
            <a:extLst>
              <a:ext uri="{FF2B5EF4-FFF2-40B4-BE49-F238E27FC236}">
                <a16:creationId xmlns="" xmlns:a16="http://schemas.microsoft.com/office/drawing/2014/main" id="{C4E73D31-B09A-B245-8674-0B43A12FE9B5}"/>
              </a:ext>
            </a:extLst>
          </p:cNvPr>
          <p:cNvSpPr>
            <a:spLocks noGrp="1"/>
          </p:cNvSpPr>
          <p:nvPr>
            <p:ph idx="1"/>
          </p:nvPr>
        </p:nvSpPr>
        <p:spPr/>
        <p:txBody>
          <a:bodyPr>
            <a:normAutofit fontScale="85000" lnSpcReduction="20000"/>
          </a:bodyPr>
          <a:lstStyle/>
          <a:p>
            <a:r>
              <a:rPr lang="en-US" u="sng" dirty="0"/>
              <a:t>Risks involved under Green Revolution:</a:t>
            </a:r>
          </a:p>
          <a:p>
            <a:pPr marL="1143000" lvl="1" indent="-457200">
              <a:buFont typeface="Arial"/>
              <a:buChar char="•"/>
            </a:pPr>
            <a:r>
              <a:rPr lang="en-US" dirty="0"/>
              <a:t>Risk of pest attack: The HYV crops were more prone to attack by pests. Thus small farmers who adopted this technology could lose everything in a pest attack. But the risk was reduced by the services rendered by the research institutes established by the government.</a:t>
            </a:r>
          </a:p>
          <a:p>
            <a:pPr marL="1143000" lvl="1" indent="-457200">
              <a:buFont typeface="Arial"/>
              <a:buChar char="•"/>
            </a:pPr>
            <a:r>
              <a:rPr lang="en-US" dirty="0"/>
              <a:t>Risk of increase in income inequality: Mostly the big farmers could adopt the technology. Thus their income would increase considerably which may result in income disparity between small and big farmers.</a:t>
            </a:r>
          </a:p>
          <a:p>
            <a:pPr marL="1143000" lvl="1" indent="-457200">
              <a:buFont typeface="Arial"/>
              <a:buChar char="•"/>
            </a:pPr>
            <a:r>
              <a:rPr lang="en-US" dirty="0"/>
              <a:t>Even this risk was overcome because of the steps taken by the government.</a:t>
            </a:r>
          </a:p>
          <a:p>
            <a:pPr marL="1143000" lvl="1" indent="-457200">
              <a:buFont typeface="Arial"/>
              <a:buChar char="•"/>
            </a:pPr>
            <a:r>
              <a:rPr lang="en-US" dirty="0"/>
              <a:t>Government provided loans at a low rate of interest to small farmers.</a:t>
            </a:r>
          </a:p>
          <a:p>
            <a:pPr marL="1143000" lvl="1" indent="-457200">
              <a:buFont typeface="Arial"/>
              <a:buChar char="•"/>
            </a:pPr>
            <a:r>
              <a:rPr lang="en-US" dirty="0" err="1"/>
              <a:t>Fertilisers</a:t>
            </a:r>
            <a:r>
              <a:rPr lang="en-US" dirty="0"/>
              <a:t> were provided at  </a:t>
            </a:r>
            <a:r>
              <a:rPr lang="en-US" dirty="0" err="1"/>
              <a:t>subsidised</a:t>
            </a:r>
            <a:r>
              <a:rPr lang="en-US" dirty="0"/>
              <a:t> rates.</a:t>
            </a:r>
          </a:p>
          <a:p>
            <a:pPr marL="1143000" lvl="1" indent="-457200">
              <a:buFont typeface="Arial"/>
              <a:buChar char="•"/>
            </a:pPr>
            <a:r>
              <a:rPr lang="en-US" dirty="0"/>
              <a:t>Thus, even the small farmers could obtain the inputs for their crops.</a:t>
            </a:r>
          </a:p>
          <a:p>
            <a:pPr marL="1143000" lvl="1" indent="-457200">
              <a:buFont typeface="Arial"/>
              <a:buChar char="•"/>
            </a:pPr>
            <a:r>
              <a:rPr lang="en-US" dirty="0"/>
              <a:t>So the output on small farms </a:t>
            </a:r>
            <a:r>
              <a:rPr lang="en-US" dirty="0" err="1"/>
              <a:t>equalled</a:t>
            </a:r>
            <a:r>
              <a:rPr lang="en-US" dirty="0"/>
              <a:t> the output on large farms in the course of time.</a:t>
            </a:r>
          </a:p>
          <a:p>
            <a:pPr marL="1143000" lvl="1" indent="-457200">
              <a:buFont typeface="Arial"/>
              <a:buChar char="•"/>
            </a:pPr>
            <a:r>
              <a:rPr lang="en-US" dirty="0"/>
              <a:t>Thus the green revolution benefitted both the rich and the small farmers.</a:t>
            </a:r>
          </a:p>
          <a:p>
            <a:pPr marL="1143000" lvl="1" indent="-457200">
              <a:buFont typeface="Arial"/>
              <a:buChar char="•"/>
            </a:pPr>
            <a:r>
              <a:rPr lang="en-US" dirty="0"/>
              <a:t>But in the case of certain states where the respective governments did not play an extensive role in implementing green revolution, the technology </a:t>
            </a:r>
            <a:r>
              <a:rPr lang="en-US" dirty="0" err="1"/>
              <a:t>favoured</a:t>
            </a:r>
            <a:r>
              <a:rPr lang="en-US" dirty="0"/>
              <a:t> only the rich farmers. </a:t>
            </a:r>
          </a:p>
        </p:txBody>
      </p:sp>
      <p:sp>
        <p:nvSpPr>
          <p:cNvPr id="4" name="Text Placeholder 3">
            <a:extLst>
              <a:ext uri="{FF2B5EF4-FFF2-40B4-BE49-F238E27FC236}">
                <a16:creationId xmlns="" xmlns:a16="http://schemas.microsoft.com/office/drawing/2014/main" id="{49307A94-EE14-AA4E-B905-3F4B810CF468}"/>
              </a:ext>
            </a:extLst>
          </p:cNvPr>
          <p:cNvSpPr>
            <a:spLocks noGrp="1"/>
          </p:cNvSpPr>
          <p:nvPr>
            <p:ph type="body" sz="quarter" idx="10"/>
          </p:nvPr>
        </p:nvSpPr>
        <p:spPr/>
        <p:txBody>
          <a:bodyPr>
            <a:normAutofit fontScale="92500" lnSpcReduction="20000"/>
          </a:bodyPr>
          <a:lstStyle/>
          <a:p>
            <a:r>
              <a:rPr lang="en-US" dirty="0">
                <a:latin typeface="+mj-lt"/>
              </a:rPr>
              <a:t>MEASURES TAKEN TO MITIGATE THE ABOVE PROBLEMS</a:t>
            </a:r>
          </a:p>
        </p:txBody>
      </p:sp>
      <p:sp>
        <p:nvSpPr>
          <p:cNvPr id="5" name="Slide Number Placeholder 4">
            <a:extLst>
              <a:ext uri="{FF2B5EF4-FFF2-40B4-BE49-F238E27FC236}">
                <a16:creationId xmlns="" xmlns:a16="http://schemas.microsoft.com/office/drawing/2014/main" id="{D68C4DBA-3BEB-ED46-948C-F452BFED6668}"/>
              </a:ext>
            </a:extLst>
          </p:cNvPr>
          <p:cNvSpPr>
            <a:spLocks noGrp="1"/>
          </p:cNvSpPr>
          <p:nvPr>
            <p:ph type="sldNum" sz="quarter" idx="12"/>
          </p:nvPr>
        </p:nvSpPr>
        <p:spPr/>
        <p:txBody>
          <a:bodyPr/>
          <a:lstStyle/>
          <a:p>
            <a:fld id="{3A98EE3D-8CD1-4C3F-BD1C-C98C9596463C}" type="slidenum">
              <a:rPr lang="en-US" smtClean="0"/>
              <a:pPr/>
              <a:t>16</a:t>
            </a:fld>
            <a:endParaRPr lang="en-US" dirty="0"/>
          </a:p>
        </p:txBody>
      </p:sp>
      <p:sp>
        <p:nvSpPr>
          <p:cNvPr id="6" name="Rectangle 5" descr="Plant">
            <a:extLst>
              <a:ext uri="{FF2B5EF4-FFF2-40B4-BE49-F238E27FC236}">
                <a16:creationId xmlns="" xmlns:a16="http://schemas.microsoft.com/office/drawing/2014/main" id="{3AF51735-5861-1442-AD3A-6537F233D749}"/>
              </a:ext>
            </a:extLst>
          </p:cNvPr>
          <p:cNvSpPr/>
          <p:nvPr/>
        </p:nvSpPr>
        <p:spPr>
          <a:xfrm>
            <a:off x="10459424" y="365125"/>
            <a:ext cx="1066148" cy="1066148"/>
          </a:xfrm>
          <a:prstGeom prst="rect">
            <a:avLst/>
          </a:prstGeom>
          <a:blipFill>
            <a:blip r:embed="rId2">
              <a:extLst>
                <a:ext uri="{28A0092B-C50C-407E-A947-70E740481C1C}">
                  <a14:useLocalDpi xmlns="" xmlns:a14="http://schemas.microsoft.com/office/drawing/2010/main" val="0"/>
                </a:ext>
                <a:ext uri="{96DAC541-7B7A-43D3-8B79-37D633B846F1}">
                  <asvg:svgBlip xmlns="" xmlns:asvg="http://schemas.microsoft.com/office/drawing/2016/SVG/main" r:embed="rId3"/>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Tree>
    <p:extLst>
      <p:ext uri="{BB962C8B-B14F-4D97-AF65-F5344CB8AC3E}">
        <p14:creationId xmlns="" xmlns:p14="http://schemas.microsoft.com/office/powerpoint/2010/main" val="20383340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E38EF9D-9913-CE48-BB32-0717117661D3}"/>
              </a:ext>
            </a:extLst>
          </p:cNvPr>
          <p:cNvSpPr>
            <a:spLocks noGrp="1"/>
          </p:cNvSpPr>
          <p:nvPr>
            <p:ph type="title"/>
          </p:nvPr>
        </p:nvSpPr>
        <p:spPr/>
        <p:txBody>
          <a:bodyPr>
            <a:normAutofit fontScale="90000"/>
          </a:bodyPr>
          <a:lstStyle/>
          <a:p>
            <a:r>
              <a:rPr lang="en-US" dirty="0"/>
              <a:t>OBJECTIVES OF FIVE YEAR PLANS</a:t>
            </a:r>
          </a:p>
        </p:txBody>
      </p:sp>
      <p:sp>
        <p:nvSpPr>
          <p:cNvPr id="3" name="Content Placeholder 2">
            <a:extLst>
              <a:ext uri="{FF2B5EF4-FFF2-40B4-BE49-F238E27FC236}">
                <a16:creationId xmlns="" xmlns:a16="http://schemas.microsoft.com/office/drawing/2014/main" id="{C4E73D31-B09A-B245-8674-0B43A12FE9B5}"/>
              </a:ext>
            </a:extLst>
          </p:cNvPr>
          <p:cNvSpPr>
            <a:spLocks noGrp="1"/>
          </p:cNvSpPr>
          <p:nvPr>
            <p:ph idx="1"/>
          </p:nvPr>
        </p:nvSpPr>
        <p:spPr>
          <a:xfrm>
            <a:off x="536632" y="1780674"/>
            <a:ext cx="11139431" cy="4389120"/>
          </a:xfrm>
        </p:spPr>
        <p:txBody>
          <a:bodyPr>
            <a:normAutofit fontScale="70000" lnSpcReduction="20000"/>
          </a:bodyPr>
          <a:lstStyle/>
          <a:p>
            <a:pPr lvl="0"/>
            <a:r>
              <a:rPr lang="en-US" sz="2000" dirty="0"/>
              <a:t>Plan (1951-56) : Raise agricultural production</a:t>
            </a:r>
            <a:endParaRPr lang="x-none" sz="2000" dirty="0"/>
          </a:p>
          <a:p>
            <a:pPr lvl="0"/>
            <a:r>
              <a:rPr lang="en-US" sz="2000" dirty="0"/>
              <a:t>Plan ( 1956 – 61) : Rapid </a:t>
            </a:r>
            <a:r>
              <a:rPr lang="en-US" sz="2000" dirty="0" err="1"/>
              <a:t>Industrialisation</a:t>
            </a:r>
            <a:endParaRPr lang="x-none" sz="2000" dirty="0"/>
          </a:p>
          <a:p>
            <a:pPr lvl="0"/>
            <a:r>
              <a:rPr lang="en-US" sz="2000" dirty="0"/>
              <a:t>Plan ( 1961 – 66 ) : Self – Sufficiency in </a:t>
            </a:r>
            <a:r>
              <a:rPr lang="en-US" sz="2000" dirty="0" err="1"/>
              <a:t>foodgrains</a:t>
            </a:r>
            <a:r>
              <a:rPr lang="en-US" sz="2000" dirty="0"/>
              <a:t> and expand basic industries</a:t>
            </a:r>
            <a:endParaRPr lang="x-none" sz="2000" dirty="0"/>
          </a:p>
          <a:p>
            <a:pPr lvl="0"/>
            <a:r>
              <a:rPr lang="en-US" sz="2000" dirty="0"/>
              <a:t>Plan (1969-74) : Self – Reliance</a:t>
            </a:r>
            <a:endParaRPr lang="x-none" sz="2000" dirty="0"/>
          </a:p>
          <a:p>
            <a:pPr lvl="0"/>
            <a:r>
              <a:rPr lang="en-US" sz="2000" dirty="0"/>
              <a:t>Plan ( 1974 – 79) Self – Reliance and removal of poverty</a:t>
            </a:r>
            <a:endParaRPr lang="x-none" sz="2000" dirty="0"/>
          </a:p>
          <a:p>
            <a:pPr lvl="0"/>
            <a:r>
              <a:rPr lang="en-US" sz="2000" dirty="0"/>
              <a:t>Plan ( 1980 – 85) Self – Reliance</a:t>
            </a:r>
            <a:endParaRPr lang="x-none" sz="2000" dirty="0"/>
          </a:p>
          <a:p>
            <a:pPr lvl="0"/>
            <a:r>
              <a:rPr lang="en-US" sz="2000" dirty="0"/>
              <a:t>Plan (1985 – 90) Growth of </a:t>
            </a:r>
            <a:r>
              <a:rPr lang="en-US" sz="2000" dirty="0" err="1"/>
              <a:t>foodgrain</a:t>
            </a:r>
            <a:r>
              <a:rPr lang="en-US" sz="2000" dirty="0"/>
              <a:t> production, development of infrastructural services.</a:t>
            </a:r>
            <a:endParaRPr lang="x-none" sz="2000" dirty="0"/>
          </a:p>
          <a:p>
            <a:pPr lvl="0"/>
            <a:r>
              <a:rPr lang="en-US" sz="2000" dirty="0"/>
              <a:t>Plan ( 1992 – 97) Self – Sufficiency in food, generating export surplus and strengthening infrastructure</a:t>
            </a:r>
            <a:endParaRPr lang="x-none" sz="2000" dirty="0"/>
          </a:p>
          <a:p>
            <a:pPr lvl="0"/>
            <a:r>
              <a:rPr lang="en-US" sz="2000" dirty="0"/>
              <a:t>Plan ( 1997 – 2002) Improve quality of life</a:t>
            </a:r>
            <a:endParaRPr lang="x-none" sz="2000" dirty="0"/>
          </a:p>
          <a:p>
            <a:pPr lvl="0"/>
            <a:r>
              <a:rPr lang="en-US" sz="2000" dirty="0"/>
              <a:t>Plan ( 2002 – 2007) Improve quality of life</a:t>
            </a:r>
            <a:endParaRPr lang="x-none" sz="2000" dirty="0"/>
          </a:p>
          <a:p>
            <a:pPr lvl="0"/>
            <a:r>
              <a:rPr lang="en-US" sz="2000" dirty="0"/>
              <a:t>Plan ( 2007 – 2012) Sustainable and inclusive growth</a:t>
            </a:r>
            <a:endParaRPr lang="x-none" sz="2000" dirty="0"/>
          </a:p>
          <a:p>
            <a:pPr lvl="0"/>
            <a:r>
              <a:rPr lang="en-US" sz="2000" dirty="0"/>
              <a:t>Plan ( 2012- 2017) Inclusive growth. </a:t>
            </a:r>
            <a:endParaRPr lang="x-none" sz="2000" dirty="0"/>
          </a:p>
          <a:p>
            <a:pPr lvl="0"/>
            <a:endParaRPr lang="x-none" sz="2000" dirty="0"/>
          </a:p>
          <a:p>
            <a:r>
              <a:rPr lang="en-US" sz="2000" dirty="0"/>
              <a:t>New Agricultural strategy : (Green Revolution ) NAS :</a:t>
            </a:r>
            <a:endParaRPr lang="x-none" sz="2000" dirty="0"/>
          </a:p>
          <a:p>
            <a:r>
              <a:rPr lang="en-US" sz="2000" dirty="0"/>
              <a:t>NAS was adopted in 1961 and is also called seed – water – fertilizer</a:t>
            </a:r>
            <a:endParaRPr lang="x-none" sz="2000" dirty="0"/>
          </a:p>
        </p:txBody>
      </p:sp>
      <p:sp>
        <p:nvSpPr>
          <p:cNvPr id="5" name="Slide Number Placeholder 4">
            <a:extLst>
              <a:ext uri="{FF2B5EF4-FFF2-40B4-BE49-F238E27FC236}">
                <a16:creationId xmlns="" xmlns:a16="http://schemas.microsoft.com/office/drawing/2014/main" id="{D68C4DBA-3BEB-ED46-948C-F452BFED6668}"/>
              </a:ext>
            </a:extLst>
          </p:cNvPr>
          <p:cNvSpPr>
            <a:spLocks noGrp="1"/>
          </p:cNvSpPr>
          <p:nvPr>
            <p:ph type="sldNum" sz="quarter" idx="12"/>
          </p:nvPr>
        </p:nvSpPr>
        <p:spPr/>
        <p:txBody>
          <a:bodyPr/>
          <a:lstStyle/>
          <a:p>
            <a:fld id="{3A98EE3D-8CD1-4C3F-BD1C-C98C9596463C}" type="slidenum">
              <a:rPr lang="en-US" smtClean="0"/>
              <a:pPr/>
              <a:t>17</a:t>
            </a:fld>
            <a:endParaRPr lang="en-US" dirty="0"/>
          </a:p>
        </p:txBody>
      </p:sp>
    </p:spTree>
    <p:extLst>
      <p:ext uri="{BB962C8B-B14F-4D97-AF65-F5344CB8AC3E}">
        <p14:creationId xmlns="" xmlns:p14="http://schemas.microsoft.com/office/powerpoint/2010/main" val="17160193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AGRICULTURE</a:t>
            </a:r>
            <a:br>
              <a:rPr lang="en-US" dirty="0" smtClean="0"/>
            </a:br>
            <a:r>
              <a:rPr lang="en-US" sz="3600" dirty="0" smtClean="0"/>
              <a:t>FEATURES OF INDIAN AGRICULTURE DURING INDEPENDENCE</a:t>
            </a:r>
            <a:r>
              <a:rPr lang="en-US" dirty="0" smtClean="0"/>
              <a:t/>
            </a:r>
            <a:br>
              <a:rPr lang="en-US" dirty="0" smtClean="0"/>
            </a:br>
            <a:endParaRPr lang="en-IN" dirty="0"/>
          </a:p>
        </p:txBody>
      </p:sp>
      <p:sp>
        <p:nvSpPr>
          <p:cNvPr id="3" name="Content Placeholder 2"/>
          <p:cNvSpPr>
            <a:spLocks noGrp="1"/>
          </p:cNvSpPr>
          <p:nvPr>
            <p:ph idx="1"/>
          </p:nvPr>
        </p:nvSpPr>
        <p:spPr/>
        <p:txBody>
          <a:bodyPr/>
          <a:lstStyle/>
          <a:p>
            <a:pPr marL="457200" indent="-457200"/>
            <a:r>
              <a:rPr lang="en-US" dirty="0" smtClean="0"/>
              <a:t>Low Productivity</a:t>
            </a:r>
          </a:p>
          <a:p>
            <a:pPr marL="457200" indent="-457200"/>
            <a:r>
              <a:rPr lang="en-US" dirty="0" smtClean="0"/>
              <a:t>Disguised unemployment</a:t>
            </a:r>
          </a:p>
          <a:p>
            <a:pPr marL="457200" indent="-457200"/>
            <a:r>
              <a:rPr lang="en-US" dirty="0" smtClean="0"/>
              <a:t>High dependency on rainfall</a:t>
            </a:r>
          </a:p>
          <a:p>
            <a:pPr marL="457200" indent="-457200"/>
            <a:r>
              <a:rPr lang="en-US" dirty="0" smtClean="0"/>
              <a:t>Subsistence farming</a:t>
            </a:r>
          </a:p>
          <a:p>
            <a:pPr marL="457200" indent="-457200"/>
            <a:r>
              <a:rPr lang="en-US" dirty="0" smtClean="0"/>
              <a:t>Outdated technology</a:t>
            </a:r>
          </a:p>
          <a:p>
            <a:pPr marL="457200" indent="-457200"/>
            <a:r>
              <a:rPr lang="en-US" dirty="0" smtClean="0"/>
              <a:t>Conflicts between tenants and landlords</a:t>
            </a:r>
          </a:p>
          <a:p>
            <a:endParaRPr lang="en-US" dirty="0" smtClean="0"/>
          </a:p>
          <a:p>
            <a:endParaRPr lang="en-IN" dirty="0"/>
          </a:p>
        </p:txBody>
      </p:sp>
      <p:sp>
        <p:nvSpPr>
          <p:cNvPr id="4" name="Slide Number Placeholder 3"/>
          <p:cNvSpPr>
            <a:spLocks noGrp="1"/>
          </p:cNvSpPr>
          <p:nvPr>
            <p:ph type="sldNum" sz="quarter" idx="12"/>
          </p:nvPr>
        </p:nvSpPr>
        <p:spPr/>
        <p:txBody>
          <a:bodyPr/>
          <a:lstStyle/>
          <a:p>
            <a:fld id="{3A98EE3D-8CD1-4C3F-BD1C-C98C9596463C}" type="slidenum">
              <a:rPr lang="en-US" smtClean="0"/>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459" name="Object 3"/>
          <p:cNvGraphicFramePr>
            <a:graphicFrameLocks noChangeAspect="1"/>
          </p:cNvGraphicFramePr>
          <p:nvPr/>
        </p:nvGraphicFramePr>
        <p:xfrm>
          <a:off x="5232400" y="3086100"/>
          <a:ext cx="1727200" cy="685800"/>
        </p:xfrm>
        <a:graphic>
          <a:graphicData uri="http://schemas.openxmlformats.org/presentationml/2006/ole">
            <p:oleObj spid="_x0000_s1026" name="Packager Shell Object" showAsIcon="1" r:id="rId3" imgW="1296000" imgH="685800" progId="Package">
              <p:embed/>
            </p:oleObj>
          </a:graphicData>
        </a:graphic>
      </p:graphicFrame>
      <p:graphicFrame>
        <p:nvGraphicFramePr>
          <p:cNvPr id="19460" name="Object 4"/>
          <p:cNvGraphicFramePr>
            <a:graphicFrameLocks noChangeAspect="1"/>
          </p:cNvGraphicFramePr>
          <p:nvPr/>
        </p:nvGraphicFramePr>
        <p:xfrm>
          <a:off x="5232400" y="3086100"/>
          <a:ext cx="1727200" cy="685800"/>
        </p:xfrm>
        <a:graphic>
          <a:graphicData uri="http://schemas.openxmlformats.org/presentationml/2006/ole">
            <p:oleObj spid="_x0000_s1027" name="Packager Shell Object" showAsIcon="1" r:id="rId4" imgW="1296000" imgH="685800" progId="Package">
              <p:embed/>
            </p:oleObj>
          </a:graphicData>
        </a:graphic>
      </p:graphicFrame>
      <p:pic>
        <p:nvPicPr>
          <p:cNvPr id="19461" name="Picture 5" descr="C:\Users\Krishnas\Desktop\subsidy-660.jpg"/>
          <p:cNvPicPr>
            <a:picLocks noGrp="1" noChangeAspect="1" noChangeArrowheads="1"/>
          </p:cNvPicPr>
          <p:nvPr>
            <p:ph idx="1"/>
          </p:nvPr>
        </p:nvPicPr>
        <p:blipFill>
          <a:blip r:embed="rId5"/>
          <a:srcRect/>
          <a:stretch>
            <a:fillRect/>
          </a:stretch>
        </p:blipFill>
        <p:spPr bwMode="auto">
          <a:xfrm>
            <a:off x="1" y="1"/>
            <a:ext cx="12221307" cy="6857999"/>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 xmlns:a16="http://schemas.microsoft.com/office/drawing/2014/main" id="{2029D5AD-8348-4446-B191-6A9B6FE03F2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4" name="Freeform: Shape 23">
            <a:extLst>
              <a:ext uri="{FF2B5EF4-FFF2-40B4-BE49-F238E27FC236}">
                <a16:creationId xmlns="" xmlns:a16="http://schemas.microsoft.com/office/drawing/2014/main" id="{A3F395A2-2B64-4749-BD93-2F159C7E1FB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1899601"/>
          </a:xfrm>
          <a:custGeom>
            <a:avLst/>
            <a:gdLst>
              <a:gd name="connsiteX0" fmla="*/ 0 w 12188952"/>
              <a:gd name="connsiteY0" fmla="*/ 0 h 1899601"/>
              <a:gd name="connsiteX1" fmla="*/ 12188952 w 12188952"/>
              <a:gd name="connsiteY1" fmla="*/ 0 h 1899601"/>
              <a:gd name="connsiteX2" fmla="*/ 12188952 w 12188952"/>
              <a:gd name="connsiteY2" fmla="*/ 1635106 h 1899601"/>
              <a:gd name="connsiteX3" fmla="*/ 11356325 w 12188952"/>
              <a:gd name="connsiteY3" fmla="*/ 1707615 h 1899601"/>
              <a:gd name="connsiteX4" fmla="*/ 6096001 w 12188952"/>
              <a:gd name="connsiteY4" fmla="*/ 1899601 h 1899601"/>
              <a:gd name="connsiteX5" fmla="*/ 835678 w 12188952"/>
              <a:gd name="connsiteY5" fmla="*/ 1707615 h 1899601"/>
              <a:gd name="connsiteX6" fmla="*/ 0 w 12188952"/>
              <a:gd name="connsiteY6" fmla="*/ 1634841 h 189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88952" h="1899601">
                <a:moveTo>
                  <a:pt x="0" y="0"/>
                </a:moveTo>
                <a:lnTo>
                  <a:pt x="12188952" y="0"/>
                </a:lnTo>
                <a:lnTo>
                  <a:pt x="12188952" y="1635106"/>
                </a:lnTo>
                <a:lnTo>
                  <a:pt x="11356325" y="1707615"/>
                </a:lnTo>
                <a:cubicBezTo>
                  <a:pt x="9739512" y="1831240"/>
                  <a:pt x="7961919" y="1899601"/>
                  <a:pt x="6096001" y="1899601"/>
                </a:cubicBezTo>
                <a:cubicBezTo>
                  <a:pt x="4230084" y="1899601"/>
                  <a:pt x="2452490" y="1831240"/>
                  <a:pt x="835678" y="1707615"/>
                </a:cubicBezTo>
                <a:lnTo>
                  <a:pt x="0" y="1634841"/>
                </a:lnTo>
                <a:close/>
              </a:path>
            </a:pathLst>
          </a:custGeom>
          <a:ln w="9525">
            <a:solidFill>
              <a:srgbClr val="E6E6E6"/>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6" name="Freeform: Shape 25">
            <a:extLst>
              <a:ext uri="{FF2B5EF4-FFF2-40B4-BE49-F238E27FC236}">
                <a16:creationId xmlns="" xmlns:a16="http://schemas.microsoft.com/office/drawing/2014/main" id="{5CF0135B-EAB8-4CA0-896C-2D897ECD28B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1890722"/>
          </a:xfrm>
          <a:custGeom>
            <a:avLst/>
            <a:gdLst>
              <a:gd name="connsiteX0" fmla="*/ 0 w 12192000"/>
              <a:gd name="connsiteY0" fmla="*/ 0 h 1890722"/>
              <a:gd name="connsiteX1" fmla="*/ 12192000 w 12192000"/>
              <a:gd name="connsiteY1" fmla="*/ 0 h 1890722"/>
              <a:gd name="connsiteX2" fmla="*/ 12192000 w 12192000"/>
              <a:gd name="connsiteY2" fmla="*/ 1626227 h 1890722"/>
              <a:gd name="connsiteX3" fmla="*/ 11359165 w 12192000"/>
              <a:gd name="connsiteY3" fmla="*/ 1698736 h 1890722"/>
              <a:gd name="connsiteX4" fmla="*/ 6097526 w 12192000"/>
              <a:gd name="connsiteY4" fmla="*/ 1890722 h 1890722"/>
              <a:gd name="connsiteX5" fmla="*/ 835887 w 12192000"/>
              <a:gd name="connsiteY5" fmla="*/ 1698736 h 1890722"/>
              <a:gd name="connsiteX6" fmla="*/ 0 w 12192000"/>
              <a:gd name="connsiteY6" fmla="*/ 1625962 h 1890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1890722">
                <a:moveTo>
                  <a:pt x="0" y="0"/>
                </a:moveTo>
                <a:lnTo>
                  <a:pt x="12192000" y="0"/>
                </a:lnTo>
                <a:lnTo>
                  <a:pt x="12192000" y="1626227"/>
                </a:lnTo>
                <a:lnTo>
                  <a:pt x="11359165" y="1698736"/>
                </a:lnTo>
                <a:cubicBezTo>
                  <a:pt x="9741947" y="1822361"/>
                  <a:pt x="7963910" y="1890722"/>
                  <a:pt x="6097526" y="1890722"/>
                </a:cubicBezTo>
                <a:cubicBezTo>
                  <a:pt x="4231142" y="1890722"/>
                  <a:pt x="2453104" y="1822361"/>
                  <a:pt x="835887" y="1698736"/>
                </a:cubicBezTo>
                <a:lnTo>
                  <a:pt x="0" y="1625962"/>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D253ABD3-A1F0-0144-A5F2-2CA44EB5D66B}"/>
              </a:ext>
            </a:extLst>
          </p:cNvPr>
          <p:cNvSpPr>
            <a:spLocks noGrp="1"/>
          </p:cNvSpPr>
          <p:nvPr>
            <p:ph type="title"/>
          </p:nvPr>
        </p:nvSpPr>
        <p:spPr>
          <a:xfrm>
            <a:off x="838200" y="253397"/>
            <a:ext cx="10515600" cy="1273233"/>
          </a:xfrm>
        </p:spPr>
        <p:txBody>
          <a:bodyPr>
            <a:normAutofit/>
          </a:bodyPr>
          <a:lstStyle/>
          <a:p>
            <a:r>
              <a:rPr lang="en-US" sz="4000" dirty="0"/>
              <a:t>INTRODUCTION</a:t>
            </a:r>
          </a:p>
        </p:txBody>
      </p:sp>
      <p:sp>
        <p:nvSpPr>
          <p:cNvPr id="28" name="Rectangle 27">
            <a:extLst>
              <a:ext uri="{FF2B5EF4-FFF2-40B4-BE49-F238E27FC236}">
                <a16:creationId xmlns="" xmlns:a16="http://schemas.microsoft.com/office/drawing/2014/main" id="{92C3387C-D24F-4737-8A37-1DC5CFF09C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52452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 xmlns:a16="http://schemas.microsoft.com/office/drawing/2014/main" id="{C4F94902-9505-474E-BA23-D7AA0BEFB0CB}"/>
              </a:ext>
            </a:extLst>
          </p:cNvPr>
          <p:cNvSpPr>
            <a:spLocks noGrp="1"/>
          </p:cNvSpPr>
          <p:nvPr>
            <p:ph idx="1"/>
          </p:nvPr>
        </p:nvSpPr>
        <p:spPr>
          <a:xfrm>
            <a:off x="838200" y="1526630"/>
            <a:ext cx="10515600" cy="4645570"/>
          </a:xfrm>
        </p:spPr>
        <p:txBody>
          <a:bodyPr>
            <a:normAutofit/>
          </a:bodyPr>
          <a:lstStyle/>
          <a:p>
            <a:r>
              <a:rPr lang="en-US" sz="1700" dirty="0"/>
              <a:t>This is the history of Indian Economy immediately after independence till reforms which began in 1991.</a:t>
            </a:r>
          </a:p>
          <a:p>
            <a:r>
              <a:rPr lang="en-US" sz="1700" dirty="0"/>
              <a:t>After independence , the job of nation building was in our own hands.</a:t>
            </a:r>
          </a:p>
          <a:p>
            <a:r>
              <a:rPr lang="en-US" sz="1700" dirty="0"/>
              <a:t>The leaders had to decide , among other things, the type of economic system most suitable for our nation.</a:t>
            </a:r>
          </a:p>
          <a:p>
            <a:r>
              <a:rPr lang="en-US" sz="1700" dirty="0"/>
              <a:t>Out of capitalism , socialism and mixed economy , India envisaged an economic system which combines the best features of capitalism and socialism – the mixed economy.</a:t>
            </a:r>
          </a:p>
          <a:p>
            <a:r>
              <a:rPr lang="en-US" sz="1700" dirty="0"/>
              <a:t>India would be a socialist society with a strong public sector.</a:t>
            </a:r>
          </a:p>
          <a:p>
            <a:r>
              <a:rPr lang="en-US" sz="1700" dirty="0"/>
              <a:t>The Industrial Policy Resolution of 1948 and the Directive Principles of the Indian Constitution assigned a leading role to the public sector. </a:t>
            </a:r>
          </a:p>
          <a:p>
            <a:r>
              <a:rPr lang="en-US" sz="1700" dirty="0"/>
              <a:t>The private sector would be encouraged to take active part in the developmental plans of the government.</a:t>
            </a:r>
          </a:p>
          <a:p>
            <a:r>
              <a:rPr lang="en-US" sz="1700" dirty="0"/>
              <a:t>In 1950, the Planning Commission was set up with the Prime Minister as its Chairperson.</a:t>
            </a:r>
          </a:p>
          <a:p>
            <a:r>
              <a:rPr lang="en-US" sz="1700" dirty="0"/>
              <a:t>The Planning Commission fixed the planning period at five years, which began the era of ‘Five Year Plans’ </a:t>
            </a:r>
          </a:p>
          <a:p>
            <a:endParaRPr lang="en-US" sz="1700" dirty="0"/>
          </a:p>
          <a:p>
            <a:endParaRPr lang="en-US" sz="1700" dirty="0"/>
          </a:p>
        </p:txBody>
      </p:sp>
      <p:sp>
        <p:nvSpPr>
          <p:cNvPr id="4" name="Slide Number Placeholder 3">
            <a:extLst>
              <a:ext uri="{FF2B5EF4-FFF2-40B4-BE49-F238E27FC236}">
                <a16:creationId xmlns="" xmlns:a16="http://schemas.microsoft.com/office/drawing/2014/main" id="{70568024-EDC6-7846-8893-BC7F783B8649}"/>
              </a:ext>
            </a:extLst>
          </p:cNvPr>
          <p:cNvSpPr>
            <a:spLocks noGrp="1"/>
          </p:cNvSpPr>
          <p:nvPr>
            <p:ph type="sldNum" sz="quarter" idx="12"/>
          </p:nvPr>
        </p:nvSpPr>
        <p:spPr/>
        <p:txBody>
          <a:bodyPr/>
          <a:lstStyle/>
          <a:p>
            <a:fld id="{3A98EE3D-8CD1-4C3F-BD1C-C98C9596463C}" type="slidenum">
              <a:rPr lang="en-US" smtClean="0"/>
              <a:pPr/>
              <a:t>2</a:t>
            </a:fld>
            <a:endParaRPr lang="en-US" dirty="0"/>
          </a:p>
        </p:txBody>
      </p:sp>
    </p:spTree>
    <p:extLst>
      <p:ext uri="{BB962C8B-B14F-4D97-AF65-F5344CB8AC3E}">
        <p14:creationId xmlns="" xmlns:p14="http://schemas.microsoft.com/office/powerpoint/2010/main" val="13412959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latin typeface="Book Antiqua" pitchFamily="18" charset="0"/>
              </a:rPr>
              <a:t>Subsidy is an amount of money  given by the Government to an industry or business  keep the price of a commodity or service low</a:t>
            </a:r>
            <a:r>
              <a:rPr lang="en-US" dirty="0" smtClean="0"/>
              <a:t>.</a:t>
            </a:r>
            <a:endParaRPr lang="en-IN" dirty="0" smtClean="0"/>
          </a:p>
          <a:p>
            <a:endParaRPr lang="en-IN" dirty="0"/>
          </a:p>
        </p:txBody>
      </p:sp>
      <p:sp>
        <p:nvSpPr>
          <p:cNvPr id="4" name="Slide Number Placeholder 3"/>
          <p:cNvSpPr>
            <a:spLocks noGrp="1"/>
          </p:cNvSpPr>
          <p:nvPr>
            <p:ph type="sldNum" sz="quarter" idx="12"/>
          </p:nvPr>
        </p:nvSpPr>
        <p:spPr/>
        <p:txBody>
          <a:bodyPr/>
          <a:lstStyle/>
          <a:p>
            <a:fld id="{3A98EE3D-8CD1-4C3F-BD1C-C98C9596463C}" type="slidenum">
              <a:rPr lang="en-US" smtClean="0"/>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pPr>
              <a:buNone/>
            </a:pPr>
            <a:r>
              <a:rPr lang="en-US" b="1" dirty="0" smtClean="0">
                <a:latin typeface="Book Antiqua" pitchFamily="18" charset="0"/>
              </a:rPr>
              <a:t>Arguments against subsidies</a:t>
            </a:r>
          </a:p>
          <a:p>
            <a:pPr algn="just">
              <a:lnSpc>
                <a:spcPct val="150000"/>
              </a:lnSpc>
              <a:buNone/>
            </a:pPr>
            <a:r>
              <a:rPr lang="en-US" dirty="0" smtClean="0">
                <a:latin typeface="Book Antiqua" pitchFamily="18" charset="0"/>
              </a:rPr>
              <a:t>    (</a:t>
            </a:r>
            <a:r>
              <a:rPr lang="en-US" dirty="0" err="1" smtClean="0">
                <a:latin typeface="Book Antiqua" pitchFamily="18" charset="0"/>
              </a:rPr>
              <a:t>i</a:t>
            </a:r>
            <a:r>
              <a:rPr lang="en-US" dirty="0" smtClean="0">
                <a:latin typeface="Book Antiqua" pitchFamily="18" charset="0"/>
              </a:rPr>
              <a:t>) Soon after independence, it was necessary to give subsidies to encourage the farmers to adopt the new technology. Now, the new technology is widely adopted and it is profitable. So, subsidies can be abolished.</a:t>
            </a:r>
          </a:p>
          <a:p>
            <a:pPr algn="just">
              <a:lnSpc>
                <a:spcPct val="150000"/>
              </a:lnSpc>
              <a:buNone/>
            </a:pPr>
            <a:r>
              <a:rPr lang="en-US" dirty="0" smtClean="0">
                <a:latin typeface="Book Antiqua" pitchFamily="18" charset="0"/>
              </a:rPr>
              <a:t>    (ii) Subsidies mostly benefit only the </a:t>
            </a:r>
            <a:r>
              <a:rPr lang="en-US" dirty="0" err="1" smtClean="0">
                <a:latin typeface="Book Antiqua" pitchFamily="18" charset="0"/>
              </a:rPr>
              <a:t>fertiliser</a:t>
            </a:r>
            <a:r>
              <a:rPr lang="en-US" dirty="0" smtClean="0">
                <a:latin typeface="Book Antiqua" pitchFamily="18" charset="0"/>
              </a:rPr>
              <a:t> industry and the rich farmers. The poor farmers and agricultural workers are not benefited.</a:t>
            </a:r>
          </a:p>
          <a:p>
            <a:endParaRPr lang="en-IN" dirty="0"/>
          </a:p>
        </p:txBody>
      </p:sp>
      <p:sp>
        <p:nvSpPr>
          <p:cNvPr id="4" name="Slide Number Placeholder 3"/>
          <p:cNvSpPr>
            <a:spLocks noGrp="1"/>
          </p:cNvSpPr>
          <p:nvPr>
            <p:ph type="sldNum" sz="quarter" idx="12"/>
          </p:nvPr>
        </p:nvSpPr>
        <p:spPr/>
        <p:txBody>
          <a:bodyPr/>
          <a:lstStyle/>
          <a:p>
            <a:fld id="{3A98EE3D-8CD1-4C3F-BD1C-C98C9596463C}"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nSpc>
                <a:spcPct val="150000"/>
              </a:lnSpc>
              <a:buNone/>
            </a:pPr>
            <a:r>
              <a:rPr lang="en-US" dirty="0" smtClean="0"/>
              <a:t>(iii) The government has to spend a major part of its income to provide subsidies. So, the government does not have adequate resources for developmental activities.</a:t>
            </a:r>
          </a:p>
          <a:p>
            <a:pPr>
              <a:lnSpc>
                <a:spcPct val="150000"/>
              </a:lnSpc>
              <a:buNone/>
            </a:pPr>
            <a:r>
              <a:rPr lang="en-US" dirty="0" smtClean="0"/>
              <a:t>    (iv) Subsidies encourage the farmers to use more </a:t>
            </a:r>
            <a:r>
              <a:rPr lang="en-US" dirty="0" err="1" smtClean="0"/>
              <a:t>fertilisers</a:t>
            </a:r>
            <a:r>
              <a:rPr lang="en-US" dirty="0" smtClean="0"/>
              <a:t> than required. This destroys the natural fertility of the soil</a:t>
            </a:r>
            <a:r>
              <a:rPr lang="en-US" sz="2000" dirty="0" smtClean="0"/>
              <a:t>.</a:t>
            </a:r>
            <a:endParaRPr lang="en-IN" dirty="0"/>
          </a:p>
        </p:txBody>
      </p:sp>
      <p:sp>
        <p:nvSpPr>
          <p:cNvPr id="4" name="Slide Number Placeholder 3"/>
          <p:cNvSpPr>
            <a:spLocks noGrp="1"/>
          </p:cNvSpPr>
          <p:nvPr>
            <p:ph type="sldNum" sz="quarter" idx="12"/>
          </p:nvPr>
        </p:nvSpPr>
        <p:spPr/>
        <p:txBody>
          <a:bodyPr/>
          <a:lstStyle/>
          <a:p>
            <a:fld id="{3A98EE3D-8CD1-4C3F-BD1C-C98C9596463C}" type="slidenum">
              <a:rPr lang="en-US" smtClean="0"/>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pPr>
              <a:buNone/>
            </a:pPr>
            <a:r>
              <a:rPr lang="en-US" b="1" dirty="0" smtClean="0"/>
              <a:t>Arguments in </a:t>
            </a:r>
            <a:r>
              <a:rPr lang="en-US" b="1" dirty="0" err="1" smtClean="0"/>
              <a:t>favour</a:t>
            </a:r>
            <a:r>
              <a:rPr lang="en-US" b="1" dirty="0" smtClean="0"/>
              <a:t> of subsidies</a:t>
            </a:r>
          </a:p>
          <a:p>
            <a:pPr algn="just">
              <a:lnSpc>
                <a:spcPct val="150000"/>
              </a:lnSpc>
              <a:buNone/>
            </a:pPr>
            <a:r>
              <a:rPr lang="en-US" dirty="0" smtClean="0"/>
              <a:t>   (</a:t>
            </a:r>
            <a:r>
              <a:rPr lang="en-US" dirty="0" err="1" smtClean="0"/>
              <a:t>i</a:t>
            </a:r>
            <a:r>
              <a:rPr lang="en-US" dirty="0" smtClean="0"/>
              <a:t>) Farming in India is risky. Subsidies are needed to encourage the farmers to take the risk.</a:t>
            </a:r>
          </a:p>
          <a:p>
            <a:pPr algn="just">
              <a:lnSpc>
                <a:spcPct val="150000"/>
              </a:lnSpc>
              <a:buNone/>
            </a:pPr>
            <a:r>
              <a:rPr lang="en-US" dirty="0" smtClean="0"/>
              <a:t>   (ii) Most of the farmers are poor. They cannot afford to buy the agricultural inputs without subsidies.</a:t>
            </a:r>
          </a:p>
          <a:p>
            <a:pPr algn="just">
              <a:lnSpc>
                <a:spcPct val="150000"/>
              </a:lnSpc>
              <a:buNone/>
            </a:pPr>
            <a:r>
              <a:rPr lang="en-US" dirty="0" smtClean="0"/>
              <a:t>   (iii) Abolition of subsidies will widen the gap between the rich and the poor.</a:t>
            </a:r>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pPr/>
              <a:t>23</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E38EF9D-9913-CE48-BB32-0717117661D3}"/>
              </a:ext>
            </a:extLst>
          </p:cNvPr>
          <p:cNvSpPr>
            <a:spLocks noGrp="1"/>
          </p:cNvSpPr>
          <p:nvPr>
            <p:ph type="title"/>
          </p:nvPr>
        </p:nvSpPr>
        <p:spPr/>
        <p:txBody>
          <a:bodyPr>
            <a:normAutofit fontScale="90000"/>
          </a:bodyPr>
          <a:lstStyle/>
          <a:p>
            <a:r>
              <a:rPr lang="en-US" dirty="0"/>
              <a:t>PLAN</a:t>
            </a:r>
          </a:p>
        </p:txBody>
      </p:sp>
      <p:sp>
        <p:nvSpPr>
          <p:cNvPr id="3" name="Content Placeholder 2">
            <a:extLst>
              <a:ext uri="{FF2B5EF4-FFF2-40B4-BE49-F238E27FC236}">
                <a16:creationId xmlns="" xmlns:a16="http://schemas.microsoft.com/office/drawing/2014/main" id="{C4E73D31-B09A-B245-8674-0B43A12FE9B5}"/>
              </a:ext>
            </a:extLst>
          </p:cNvPr>
          <p:cNvSpPr>
            <a:spLocks noGrp="1"/>
          </p:cNvSpPr>
          <p:nvPr>
            <p:ph idx="1"/>
          </p:nvPr>
        </p:nvSpPr>
        <p:spPr>
          <a:xfrm>
            <a:off x="536632" y="1780674"/>
            <a:ext cx="11139431" cy="4389120"/>
          </a:xfrm>
        </p:spPr>
        <p:txBody>
          <a:bodyPr>
            <a:normAutofit/>
          </a:bodyPr>
          <a:lstStyle/>
          <a:p>
            <a:r>
              <a:rPr lang="en-US" sz="2000" dirty="0"/>
              <a:t>Plan: A plan spells out how the resources of a nation should be put to use. It should have goals – </a:t>
            </a:r>
            <a:r>
              <a:rPr lang="en-US" sz="2000" u="sng" dirty="0"/>
              <a:t>general goals</a:t>
            </a:r>
            <a:r>
              <a:rPr lang="en-US" sz="2000" dirty="0"/>
              <a:t> as well as </a:t>
            </a:r>
            <a:r>
              <a:rPr lang="en-US" sz="2000" u="sng" dirty="0"/>
              <a:t>specific goals</a:t>
            </a:r>
            <a:r>
              <a:rPr lang="en-US" sz="2000" dirty="0"/>
              <a:t> to be achieved within a specified period of time. In India, plans are of five year duration and are called </a:t>
            </a:r>
            <a:r>
              <a:rPr lang="en-US" sz="2000" u="sng" dirty="0"/>
              <a:t>Five Year Plans,</a:t>
            </a:r>
            <a:r>
              <a:rPr lang="en-US" sz="2000" dirty="0"/>
              <a:t> which we borrowed from the former </a:t>
            </a:r>
            <a:r>
              <a:rPr lang="en-US" sz="2000" u="sng" dirty="0"/>
              <a:t>USSR</a:t>
            </a:r>
            <a:r>
              <a:rPr lang="en-US" sz="2000" dirty="0"/>
              <a:t>, ( Union of Soviet Socialist Republic) the pioneer in national planning. </a:t>
            </a:r>
            <a:endParaRPr lang="x-none" sz="2000" dirty="0"/>
          </a:p>
          <a:p>
            <a:endParaRPr lang="x-none" sz="2000" dirty="0"/>
          </a:p>
          <a:p>
            <a:r>
              <a:rPr lang="en-US" sz="2000" dirty="0"/>
              <a:t>Perspective Plan, which specifies the objectives to be achieved over a period of twenty years. </a:t>
            </a:r>
            <a:endParaRPr lang="x-none" sz="2000" dirty="0"/>
          </a:p>
          <a:p>
            <a:r>
              <a:rPr lang="en-US" sz="2000" dirty="0"/>
              <a:t>Long term objectives – removal of unemployment and poverty , reduction of inequalities.  To bring structural changes in the economy. </a:t>
            </a:r>
            <a:endParaRPr lang="x-none" sz="2000" dirty="0"/>
          </a:p>
          <a:p>
            <a:r>
              <a:rPr lang="en-US" sz="2000" dirty="0"/>
              <a:t>Medium term objectives – bring more of quantitative changes ( increase in agricultural productivity, industrial production </a:t>
            </a:r>
            <a:r>
              <a:rPr lang="en-US" sz="2000" dirty="0" err="1"/>
              <a:t>etc</a:t>
            </a:r>
            <a:r>
              <a:rPr lang="en-US" sz="2000" dirty="0"/>
              <a:t>) Intended to solve the immediate and urgent economic problems of the country as and when they crop up.</a:t>
            </a:r>
            <a:endParaRPr lang="x-none" sz="2000" dirty="0"/>
          </a:p>
        </p:txBody>
      </p:sp>
      <p:sp>
        <p:nvSpPr>
          <p:cNvPr id="5" name="Slide Number Placeholder 4">
            <a:extLst>
              <a:ext uri="{FF2B5EF4-FFF2-40B4-BE49-F238E27FC236}">
                <a16:creationId xmlns="" xmlns:a16="http://schemas.microsoft.com/office/drawing/2014/main" id="{D68C4DBA-3BEB-ED46-948C-F452BFED6668}"/>
              </a:ext>
            </a:extLst>
          </p:cNvPr>
          <p:cNvSpPr>
            <a:spLocks noGrp="1"/>
          </p:cNvSpPr>
          <p:nvPr>
            <p:ph type="sldNum" sz="quarter" idx="12"/>
          </p:nvPr>
        </p:nvSpPr>
        <p:spPr/>
        <p:txBody>
          <a:bodyPr/>
          <a:lstStyle/>
          <a:p>
            <a:fld id="{3A98EE3D-8CD1-4C3F-BD1C-C98C9596463C}" type="slidenum">
              <a:rPr lang="en-US" smtClean="0"/>
              <a:pPr/>
              <a:t>3</a:t>
            </a:fld>
            <a:endParaRPr lang="en-US" dirty="0"/>
          </a:p>
        </p:txBody>
      </p:sp>
    </p:spTree>
    <p:extLst>
      <p:ext uri="{BB962C8B-B14F-4D97-AF65-F5344CB8AC3E}">
        <p14:creationId xmlns="" xmlns:p14="http://schemas.microsoft.com/office/powerpoint/2010/main" val="2952383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 xmlns:a16="http://schemas.microsoft.com/office/drawing/2014/main" id="{122F9423-F4B1-45D4-8445-E9991ECCBCC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C938644E-4162-4042-9CA3-8EFC996C9894}"/>
              </a:ext>
            </a:extLst>
          </p:cNvPr>
          <p:cNvSpPr>
            <a:spLocks noGrp="1"/>
          </p:cNvSpPr>
          <p:nvPr>
            <p:ph type="title"/>
          </p:nvPr>
        </p:nvSpPr>
        <p:spPr>
          <a:xfrm>
            <a:off x="1812897" y="518649"/>
            <a:ext cx="9882278" cy="1067634"/>
          </a:xfrm>
        </p:spPr>
        <p:txBody>
          <a:bodyPr anchor="ctr">
            <a:normAutofit/>
          </a:bodyPr>
          <a:lstStyle/>
          <a:p>
            <a:r>
              <a:rPr lang="en-US" dirty="0"/>
              <a:t>BASIC GOALS OF FIVE-YEAR PLANS</a:t>
            </a:r>
          </a:p>
        </p:txBody>
      </p:sp>
      <p:grpSp>
        <p:nvGrpSpPr>
          <p:cNvPr id="17" name="Group 16">
            <a:extLst>
              <a:ext uri="{FF2B5EF4-FFF2-40B4-BE49-F238E27FC236}">
                <a16:creationId xmlns="" xmlns:a16="http://schemas.microsoft.com/office/drawing/2014/main" id="{770AE191-D2EA-45C9-A44D-830C188F74CB}"/>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472021" y="628863"/>
            <a:ext cx="1128382" cy="847206"/>
            <a:chOff x="8183879" y="1000124"/>
            <a:chExt cx="1562267" cy="1172973"/>
          </a:xfrm>
        </p:grpSpPr>
        <p:sp>
          <p:nvSpPr>
            <p:cNvPr id="18" name="Freeform 5">
              <a:extLst>
                <a:ext uri="{FF2B5EF4-FFF2-40B4-BE49-F238E27FC236}">
                  <a16:creationId xmlns="" xmlns:a16="http://schemas.microsoft.com/office/drawing/2014/main" id="{23A0E4C1-B7A6-4637-AC51-4A5AE3841FFB}"/>
                </a:ext>
                <a:ext uri="{C183D7F6-B498-43B3-948B-1728B52AA6E4}">
                  <adec:decorative xmlns="" xmlns:adec="http://schemas.microsoft.com/office/drawing/2017/decorative" val="1"/>
                </a:ext>
              </a:extLst>
            </p:cNvPr>
            <p:cNvSpPr>
              <a:spLocks/>
            </p:cNvSpPr>
            <p:nvPr>
              <p:extLst>
                <p:ext uri="{386F3935-93C4-4BCD-93E2-E3B085C9AB24}">
                  <p16:designElem xmlns="" xmlns:p16="http://schemas.microsoft.com/office/powerpoint/2015/main" val="1"/>
                </p:ext>
              </p:extLst>
            </p:nvPr>
          </p:nvSpPr>
          <p:spPr bwMode="auto">
            <a:xfrm>
              <a:off x="8183879" y="1348782"/>
              <a:ext cx="935037" cy="8243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19" name="Freeform 5">
              <a:extLst>
                <a:ext uri="{FF2B5EF4-FFF2-40B4-BE49-F238E27FC236}">
                  <a16:creationId xmlns="" xmlns:a16="http://schemas.microsoft.com/office/drawing/2014/main" id="{F4E8C039-CC58-44F3-8A7B-E0A934C1D015}"/>
                </a:ext>
                <a:ext uri="{C183D7F6-B498-43B3-948B-1728B52AA6E4}">
                  <adec:decorative xmlns="" xmlns:adec="http://schemas.microsoft.com/office/drawing/2017/decorative" val="1"/>
                </a:ext>
              </a:extLst>
            </p:cNvPr>
            <p:cNvSpPr>
              <a:spLocks/>
            </p:cNvSpPr>
            <p:nvPr>
              <p:extLst>
                <p:ext uri="{386F3935-93C4-4BCD-93E2-E3B085C9AB24}">
                  <p16:designElem xmlns="" xmlns:p16="http://schemas.microsoft.com/office/powerpoint/2015/main" val="1"/>
                </p:ext>
              </p:extLst>
            </p:nvPr>
          </p:nvSpPr>
          <p:spPr bwMode="auto">
            <a:xfrm>
              <a:off x="8983979" y="1000124"/>
              <a:ext cx="762167" cy="671915"/>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graphicFrame>
        <p:nvGraphicFramePr>
          <p:cNvPr id="5" name="Content Placeholder 2">
            <a:extLst>
              <a:ext uri="{FF2B5EF4-FFF2-40B4-BE49-F238E27FC236}">
                <a16:creationId xmlns="" xmlns:a16="http://schemas.microsoft.com/office/drawing/2014/main" id="{76A3E122-8B51-439C-86DD-ED9F241822CD}"/>
              </a:ext>
            </a:extLst>
          </p:cNvPr>
          <p:cNvGraphicFramePr>
            <a:graphicFrameLocks noGrp="1"/>
          </p:cNvGraphicFramePr>
          <p:nvPr>
            <p:ph idx="1"/>
            <p:extLst>
              <p:ext uri="{D42A27DB-BD31-4B8C-83A1-F6EECF244321}">
                <p14:modId xmlns="" xmlns:p14="http://schemas.microsoft.com/office/powerpoint/2010/main" val="1468990194"/>
              </p:ext>
            </p:extLst>
          </p:nvPr>
        </p:nvGraphicFramePr>
        <p:xfrm>
          <a:off x="629854" y="1860604"/>
          <a:ext cx="10907490" cy="40949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a:extLst>
              <a:ext uri="{FF2B5EF4-FFF2-40B4-BE49-F238E27FC236}">
                <a16:creationId xmlns="" xmlns:a16="http://schemas.microsoft.com/office/drawing/2014/main" id="{C1B2214C-AC69-BD45-93B0-730FA568B9EF}"/>
              </a:ext>
            </a:extLst>
          </p:cNvPr>
          <p:cNvSpPr>
            <a:spLocks noGrp="1"/>
          </p:cNvSpPr>
          <p:nvPr>
            <p:ph type="sldNum" sz="quarter" idx="12"/>
          </p:nvPr>
        </p:nvSpPr>
        <p:spPr/>
        <p:txBody>
          <a:bodyPr/>
          <a:lstStyle/>
          <a:p>
            <a:fld id="{3A98EE3D-8CD1-4C3F-BD1C-C98C9596463C}" type="slidenum">
              <a:rPr lang="en-US" smtClean="0"/>
              <a:pPr/>
              <a:t>4</a:t>
            </a:fld>
            <a:endParaRPr lang="en-US" dirty="0"/>
          </a:p>
        </p:txBody>
      </p:sp>
    </p:spTree>
    <p:extLst>
      <p:ext uri="{BB962C8B-B14F-4D97-AF65-F5344CB8AC3E}">
        <p14:creationId xmlns="" xmlns:p14="http://schemas.microsoft.com/office/powerpoint/2010/main" val="2168343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E38EF9D-9913-CE48-BB32-0717117661D3}"/>
              </a:ext>
            </a:extLst>
          </p:cNvPr>
          <p:cNvSpPr>
            <a:spLocks noGrp="1"/>
          </p:cNvSpPr>
          <p:nvPr>
            <p:ph type="title"/>
          </p:nvPr>
        </p:nvSpPr>
        <p:spPr/>
        <p:txBody>
          <a:bodyPr>
            <a:normAutofit fontScale="90000"/>
          </a:bodyPr>
          <a:lstStyle/>
          <a:p>
            <a:r>
              <a:rPr lang="en-US" dirty="0"/>
              <a:t>BASIC GOALS OF FIVE-YEAR PLANS</a:t>
            </a:r>
          </a:p>
        </p:txBody>
      </p:sp>
      <p:sp>
        <p:nvSpPr>
          <p:cNvPr id="3" name="Content Placeholder 2">
            <a:extLst>
              <a:ext uri="{FF2B5EF4-FFF2-40B4-BE49-F238E27FC236}">
                <a16:creationId xmlns="" xmlns:a16="http://schemas.microsoft.com/office/drawing/2014/main" id="{C4E73D31-B09A-B245-8674-0B43A12FE9B5}"/>
              </a:ext>
            </a:extLst>
          </p:cNvPr>
          <p:cNvSpPr>
            <a:spLocks noGrp="1"/>
          </p:cNvSpPr>
          <p:nvPr>
            <p:ph idx="1"/>
          </p:nvPr>
        </p:nvSpPr>
        <p:spPr/>
        <p:txBody>
          <a:bodyPr>
            <a:normAutofit/>
          </a:bodyPr>
          <a:lstStyle/>
          <a:p>
            <a:pPr marL="342900" indent="-342900">
              <a:buFont typeface="Arial" panose="020B0604020202020204" pitchFamily="34" charset="0"/>
              <a:buChar char="•"/>
            </a:pPr>
            <a:r>
              <a:rPr lang="en-US" sz="2400" dirty="0" smtClean="0"/>
              <a:t>Increase in the country’s capacity to produce the amount of goods and services within the country.</a:t>
            </a:r>
          </a:p>
          <a:p>
            <a:pPr marL="342900" indent="-342900">
              <a:buFont typeface="Arial" panose="020B0604020202020204" pitchFamily="34" charset="0"/>
              <a:buChar char="•"/>
            </a:pPr>
            <a:r>
              <a:rPr lang="en-US" sz="2400" dirty="0" smtClean="0"/>
              <a:t>Either </a:t>
            </a:r>
            <a:r>
              <a:rPr lang="en-US" sz="2400" dirty="0"/>
              <a:t>a large stock of productive capital</a:t>
            </a:r>
          </a:p>
          <a:p>
            <a:pPr marL="342900" indent="-342900">
              <a:buFont typeface="Arial" panose="020B0604020202020204" pitchFamily="34" charset="0"/>
              <a:buChar char="•"/>
            </a:pPr>
            <a:r>
              <a:rPr lang="en-US" sz="2400" dirty="0"/>
              <a:t>Or a large size of supporting services like transport and banking</a:t>
            </a:r>
          </a:p>
          <a:p>
            <a:pPr marL="342900" indent="-342900">
              <a:buFont typeface="Arial" panose="020B0604020202020204" pitchFamily="34" charset="0"/>
              <a:buChar char="•"/>
            </a:pPr>
            <a:r>
              <a:rPr lang="en-US" sz="2400" dirty="0"/>
              <a:t>Or an increase in the efficiency of productive capital and services</a:t>
            </a:r>
          </a:p>
          <a:p>
            <a:pPr marL="342900" indent="-342900">
              <a:buFont typeface="Arial" panose="020B0604020202020204" pitchFamily="34" charset="0"/>
              <a:buChar char="•"/>
            </a:pPr>
            <a:r>
              <a:rPr lang="en-US" sz="2400" dirty="0" smtClean="0"/>
              <a:t>A </a:t>
            </a:r>
            <a:r>
              <a:rPr lang="en-US" sz="2400" dirty="0"/>
              <a:t>good indicator of economic growth is steady increase in the </a:t>
            </a:r>
            <a:r>
              <a:rPr lang="en-US" sz="2400" dirty="0" smtClean="0"/>
              <a:t>GDP.</a:t>
            </a:r>
          </a:p>
          <a:p>
            <a:pPr marL="342900" indent="-342900">
              <a:buFont typeface="Arial" panose="020B0604020202020204" pitchFamily="34" charset="0"/>
              <a:buChar char="•"/>
            </a:pPr>
            <a:endParaRPr lang="en-US" sz="2400" dirty="0"/>
          </a:p>
        </p:txBody>
      </p:sp>
      <p:sp>
        <p:nvSpPr>
          <p:cNvPr id="4" name="Text Placeholder 3">
            <a:extLst>
              <a:ext uri="{FF2B5EF4-FFF2-40B4-BE49-F238E27FC236}">
                <a16:creationId xmlns="" xmlns:a16="http://schemas.microsoft.com/office/drawing/2014/main" id="{49307A94-EE14-AA4E-B905-3F4B810CF468}"/>
              </a:ext>
            </a:extLst>
          </p:cNvPr>
          <p:cNvSpPr>
            <a:spLocks noGrp="1"/>
          </p:cNvSpPr>
          <p:nvPr>
            <p:ph type="body" sz="quarter" idx="10"/>
          </p:nvPr>
        </p:nvSpPr>
        <p:spPr/>
        <p:txBody>
          <a:bodyPr>
            <a:normAutofit fontScale="92500" lnSpcReduction="20000"/>
          </a:bodyPr>
          <a:lstStyle/>
          <a:p>
            <a:r>
              <a:rPr lang="en-US" dirty="0">
                <a:latin typeface="+mj-lt"/>
              </a:rPr>
              <a:t>GROWTH</a:t>
            </a:r>
          </a:p>
        </p:txBody>
      </p:sp>
      <p:sp>
        <p:nvSpPr>
          <p:cNvPr id="5" name="Rectangle 4">
            <a:extLst>
              <a:ext uri="{FF2B5EF4-FFF2-40B4-BE49-F238E27FC236}">
                <a16:creationId xmlns="" xmlns:a16="http://schemas.microsoft.com/office/drawing/2014/main" id="{79AB2483-F71A-984F-BC13-8DE25AAF062D}"/>
              </a:ext>
            </a:extLst>
          </p:cNvPr>
          <p:cNvSpPr/>
          <p:nvPr/>
        </p:nvSpPr>
        <p:spPr>
          <a:xfrm>
            <a:off x="10459424" y="365125"/>
            <a:ext cx="1066148" cy="1066148"/>
          </a:xfrm>
          <a:prstGeom prst="rect">
            <a:avLst/>
          </a:prstGeom>
          <a:blipFill>
            <a:blip r:embed="rId2">
              <a:extLst>
                <a:ext uri="{28A0092B-C50C-407E-A947-70E740481C1C}">
                  <a14:useLocalDpi xmlns="" xmlns:a14="http://schemas.microsoft.com/office/drawing/2010/main" val="0"/>
                </a:ext>
              </a:extLst>
            </a:blip>
            <a:srcRect/>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6" name="Slide Number Placeholder 5">
            <a:extLst>
              <a:ext uri="{FF2B5EF4-FFF2-40B4-BE49-F238E27FC236}">
                <a16:creationId xmlns="" xmlns:a16="http://schemas.microsoft.com/office/drawing/2014/main" id="{A161BD16-3F0C-0247-B82F-7D22C7E1D693}"/>
              </a:ext>
            </a:extLst>
          </p:cNvPr>
          <p:cNvSpPr>
            <a:spLocks noGrp="1"/>
          </p:cNvSpPr>
          <p:nvPr>
            <p:ph type="sldNum" sz="quarter" idx="12"/>
          </p:nvPr>
        </p:nvSpPr>
        <p:spPr/>
        <p:txBody>
          <a:bodyPr/>
          <a:lstStyle/>
          <a:p>
            <a:fld id="{3A98EE3D-8CD1-4C3F-BD1C-C98C9596463C}" type="slidenum">
              <a:rPr lang="en-US" smtClean="0"/>
              <a:pPr/>
              <a:t>5</a:t>
            </a:fld>
            <a:endParaRPr lang="en-US" dirty="0"/>
          </a:p>
        </p:txBody>
      </p:sp>
    </p:spTree>
    <p:extLst>
      <p:ext uri="{BB962C8B-B14F-4D97-AF65-F5344CB8AC3E}">
        <p14:creationId xmlns="" xmlns:p14="http://schemas.microsoft.com/office/powerpoint/2010/main" val="1327633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E38EF9D-9913-CE48-BB32-0717117661D3}"/>
              </a:ext>
            </a:extLst>
          </p:cNvPr>
          <p:cNvSpPr>
            <a:spLocks noGrp="1"/>
          </p:cNvSpPr>
          <p:nvPr>
            <p:ph type="title"/>
          </p:nvPr>
        </p:nvSpPr>
        <p:spPr/>
        <p:txBody>
          <a:bodyPr>
            <a:normAutofit fontScale="90000"/>
          </a:bodyPr>
          <a:lstStyle/>
          <a:p>
            <a:r>
              <a:rPr lang="en-US" dirty="0"/>
              <a:t>BASIC GOALS OF FIVE-YEAR PLANS</a:t>
            </a:r>
          </a:p>
        </p:txBody>
      </p:sp>
      <p:sp>
        <p:nvSpPr>
          <p:cNvPr id="3" name="Content Placeholder 2">
            <a:extLst>
              <a:ext uri="{FF2B5EF4-FFF2-40B4-BE49-F238E27FC236}">
                <a16:creationId xmlns="" xmlns:a16="http://schemas.microsoft.com/office/drawing/2014/main" id="{C4E73D31-B09A-B245-8674-0B43A12FE9B5}"/>
              </a:ext>
            </a:extLst>
          </p:cNvPr>
          <p:cNvSpPr>
            <a:spLocks noGrp="1"/>
          </p:cNvSpPr>
          <p:nvPr>
            <p:ph idx="1"/>
          </p:nvPr>
        </p:nvSpPr>
        <p:spPr/>
        <p:txBody>
          <a:bodyPr>
            <a:normAutofit/>
          </a:bodyPr>
          <a:lstStyle/>
          <a:p>
            <a:pPr marL="342900" indent="-342900">
              <a:buFont typeface="Arial" panose="020B0604020202020204" pitchFamily="34" charset="0"/>
              <a:buChar char="•"/>
            </a:pPr>
            <a:r>
              <a:rPr lang="en-US" sz="2400" dirty="0"/>
              <a:t>Adoption of new technology-To increase the production of goods and through the use of new technology.</a:t>
            </a:r>
          </a:p>
          <a:p>
            <a:pPr marL="342900" indent="-342900">
              <a:buFont typeface="Arial" panose="020B0604020202020204" pitchFamily="34" charset="0"/>
              <a:buChar char="•"/>
            </a:pPr>
            <a:r>
              <a:rPr lang="en-US" sz="2400" dirty="0"/>
              <a:t>Change of social outlook – To aim at gender empowerment – to provide equal rights to women.</a:t>
            </a:r>
          </a:p>
        </p:txBody>
      </p:sp>
      <p:sp>
        <p:nvSpPr>
          <p:cNvPr id="4" name="Text Placeholder 3">
            <a:extLst>
              <a:ext uri="{FF2B5EF4-FFF2-40B4-BE49-F238E27FC236}">
                <a16:creationId xmlns="" xmlns:a16="http://schemas.microsoft.com/office/drawing/2014/main" id="{49307A94-EE14-AA4E-B905-3F4B810CF468}"/>
              </a:ext>
            </a:extLst>
          </p:cNvPr>
          <p:cNvSpPr>
            <a:spLocks noGrp="1"/>
          </p:cNvSpPr>
          <p:nvPr>
            <p:ph type="body" sz="quarter" idx="10"/>
          </p:nvPr>
        </p:nvSpPr>
        <p:spPr/>
        <p:txBody>
          <a:bodyPr>
            <a:normAutofit fontScale="92500" lnSpcReduction="20000"/>
          </a:bodyPr>
          <a:lstStyle/>
          <a:p>
            <a:r>
              <a:rPr lang="en-US" dirty="0">
                <a:latin typeface="+mj-lt"/>
              </a:rPr>
              <a:t>MODERNISATION</a:t>
            </a:r>
          </a:p>
        </p:txBody>
      </p:sp>
      <p:sp>
        <p:nvSpPr>
          <p:cNvPr id="6" name="Slide Number Placeholder 5">
            <a:extLst>
              <a:ext uri="{FF2B5EF4-FFF2-40B4-BE49-F238E27FC236}">
                <a16:creationId xmlns="" xmlns:a16="http://schemas.microsoft.com/office/drawing/2014/main" id="{A161BD16-3F0C-0247-B82F-7D22C7E1D693}"/>
              </a:ext>
            </a:extLst>
          </p:cNvPr>
          <p:cNvSpPr>
            <a:spLocks noGrp="1"/>
          </p:cNvSpPr>
          <p:nvPr>
            <p:ph type="sldNum" sz="quarter" idx="12"/>
          </p:nvPr>
        </p:nvSpPr>
        <p:spPr/>
        <p:txBody>
          <a:bodyPr/>
          <a:lstStyle/>
          <a:p>
            <a:fld id="{3A98EE3D-8CD1-4C3F-BD1C-C98C9596463C}" type="slidenum">
              <a:rPr lang="en-US" smtClean="0"/>
              <a:pPr/>
              <a:t>6</a:t>
            </a:fld>
            <a:endParaRPr lang="en-US" dirty="0"/>
          </a:p>
        </p:txBody>
      </p:sp>
      <p:sp>
        <p:nvSpPr>
          <p:cNvPr id="8" name="Rectangle 7">
            <a:extLst>
              <a:ext uri="{FF2B5EF4-FFF2-40B4-BE49-F238E27FC236}">
                <a16:creationId xmlns="" xmlns:a16="http://schemas.microsoft.com/office/drawing/2014/main" id="{512B0B72-102E-7B45-B16C-B320B0D565DF}"/>
              </a:ext>
            </a:extLst>
          </p:cNvPr>
          <p:cNvSpPr/>
          <p:nvPr/>
        </p:nvSpPr>
        <p:spPr>
          <a:xfrm>
            <a:off x="10459424" y="381326"/>
            <a:ext cx="1066148" cy="1066148"/>
          </a:xfrm>
          <a:prstGeom prst="rect">
            <a:avLst/>
          </a:prstGeom>
          <a:blipFill>
            <a:blip r:embed="rId2">
              <a:extLst>
                <a:ext uri="{28A0092B-C50C-407E-A947-70E740481C1C}">
                  <a14:useLocalDpi xmlns="" xmlns:a14="http://schemas.microsoft.com/office/drawing/2010/main" val="0"/>
                </a:ext>
              </a:extLst>
            </a:blip>
            <a:srcRect/>
            <a:stretch>
              <a:fillRect/>
            </a:stretch>
          </a:bli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sp>
    </p:spTree>
    <p:extLst>
      <p:ext uri="{BB962C8B-B14F-4D97-AF65-F5344CB8AC3E}">
        <p14:creationId xmlns="" xmlns:p14="http://schemas.microsoft.com/office/powerpoint/2010/main" val="3108120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E38EF9D-9913-CE48-BB32-0717117661D3}"/>
              </a:ext>
            </a:extLst>
          </p:cNvPr>
          <p:cNvSpPr>
            <a:spLocks noGrp="1"/>
          </p:cNvSpPr>
          <p:nvPr>
            <p:ph type="title"/>
          </p:nvPr>
        </p:nvSpPr>
        <p:spPr/>
        <p:txBody>
          <a:bodyPr>
            <a:normAutofit fontScale="90000"/>
          </a:bodyPr>
          <a:lstStyle/>
          <a:p>
            <a:r>
              <a:rPr lang="en-US" dirty="0"/>
              <a:t>BASIC GOALS OF FIVE-YEAR PLANS</a:t>
            </a:r>
          </a:p>
        </p:txBody>
      </p:sp>
      <p:sp>
        <p:nvSpPr>
          <p:cNvPr id="3" name="Content Placeholder 2">
            <a:extLst>
              <a:ext uri="{FF2B5EF4-FFF2-40B4-BE49-F238E27FC236}">
                <a16:creationId xmlns="" xmlns:a16="http://schemas.microsoft.com/office/drawing/2014/main" id="{C4E73D31-B09A-B245-8674-0B43A12FE9B5}"/>
              </a:ext>
            </a:extLst>
          </p:cNvPr>
          <p:cNvSpPr>
            <a:spLocks noGrp="1"/>
          </p:cNvSpPr>
          <p:nvPr>
            <p:ph idx="1"/>
          </p:nvPr>
        </p:nvSpPr>
        <p:spPr/>
        <p:txBody>
          <a:bodyPr>
            <a:normAutofit/>
          </a:bodyPr>
          <a:lstStyle/>
          <a:p>
            <a:pPr marL="285750" indent="-285750">
              <a:buFont typeface="Arial"/>
              <a:buChar char="•"/>
            </a:pPr>
            <a:r>
              <a:rPr lang="en-US" sz="2400" dirty="0"/>
              <a:t>To stand on one’s own foot – to have development through domestic resources.</a:t>
            </a:r>
          </a:p>
          <a:p>
            <a:pPr marL="285750" indent="-285750">
              <a:buFont typeface="Arial"/>
              <a:buChar char="•"/>
            </a:pPr>
            <a:r>
              <a:rPr lang="en-US" sz="2400" dirty="0"/>
              <a:t>To promote economic growth and </a:t>
            </a:r>
            <a:r>
              <a:rPr lang="en-US" sz="2400" dirty="0" err="1"/>
              <a:t>modernisation</a:t>
            </a:r>
            <a:r>
              <a:rPr lang="en-US" sz="2400" dirty="0"/>
              <a:t> so that dependence on foreign countries would be reduced.</a:t>
            </a:r>
          </a:p>
          <a:p>
            <a:pPr marL="285750" indent="-285750">
              <a:buFont typeface="Arial"/>
              <a:buChar char="•"/>
            </a:pPr>
            <a:r>
              <a:rPr lang="en-US" sz="2400" dirty="0"/>
              <a:t>Self-Reliance is necessary to reduce foreign dependence and most importantly to avoid foreign interference.</a:t>
            </a:r>
          </a:p>
        </p:txBody>
      </p:sp>
      <p:sp>
        <p:nvSpPr>
          <p:cNvPr id="4" name="Text Placeholder 3">
            <a:extLst>
              <a:ext uri="{FF2B5EF4-FFF2-40B4-BE49-F238E27FC236}">
                <a16:creationId xmlns="" xmlns:a16="http://schemas.microsoft.com/office/drawing/2014/main" id="{49307A94-EE14-AA4E-B905-3F4B810CF468}"/>
              </a:ext>
            </a:extLst>
          </p:cNvPr>
          <p:cNvSpPr>
            <a:spLocks noGrp="1"/>
          </p:cNvSpPr>
          <p:nvPr>
            <p:ph type="body" sz="quarter" idx="10"/>
          </p:nvPr>
        </p:nvSpPr>
        <p:spPr/>
        <p:txBody>
          <a:bodyPr>
            <a:normAutofit fontScale="92500" lnSpcReduction="20000"/>
          </a:bodyPr>
          <a:lstStyle/>
          <a:p>
            <a:r>
              <a:rPr lang="en-US" dirty="0">
                <a:latin typeface="+mj-lt"/>
              </a:rPr>
              <a:t>SELF-RELIANCE</a:t>
            </a:r>
          </a:p>
        </p:txBody>
      </p:sp>
      <p:sp>
        <p:nvSpPr>
          <p:cNvPr id="6" name="Slide Number Placeholder 5">
            <a:extLst>
              <a:ext uri="{FF2B5EF4-FFF2-40B4-BE49-F238E27FC236}">
                <a16:creationId xmlns="" xmlns:a16="http://schemas.microsoft.com/office/drawing/2014/main" id="{A161BD16-3F0C-0247-B82F-7D22C7E1D693}"/>
              </a:ext>
            </a:extLst>
          </p:cNvPr>
          <p:cNvSpPr>
            <a:spLocks noGrp="1"/>
          </p:cNvSpPr>
          <p:nvPr>
            <p:ph type="sldNum" sz="quarter" idx="12"/>
          </p:nvPr>
        </p:nvSpPr>
        <p:spPr/>
        <p:txBody>
          <a:bodyPr/>
          <a:lstStyle/>
          <a:p>
            <a:fld id="{3A98EE3D-8CD1-4C3F-BD1C-C98C9596463C}" type="slidenum">
              <a:rPr lang="en-US" smtClean="0"/>
              <a:pPr/>
              <a:t>7</a:t>
            </a:fld>
            <a:endParaRPr lang="en-US" dirty="0"/>
          </a:p>
        </p:txBody>
      </p:sp>
      <p:sp>
        <p:nvSpPr>
          <p:cNvPr id="7" name="Rectangle 6">
            <a:extLst>
              <a:ext uri="{FF2B5EF4-FFF2-40B4-BE49-F238E27FC236}">
                <a16:creationId xmlns="" xmlns:a16="http://schemas.microsoft.com/office/drawing/2014/main" id="{80CD72D0-0010-7645-8708-470DD19F5978}"/>
              </a:ext>
            </a:extLst>
          </p:cNvPr>
          <p:cNvSpPr/>
          <p:nvPr/>
        </p:nvSpPr>
        <p:spPr>
          <a:xfrm>
            <a:off x="10459424" y="381326"/>
            <a:ext cx="1066148" cy="1066148"/>
          </a:xfrm>
          <a:prstGeom prst="rect">
            <a:avLst/>
          </a:prstGeom>
          <a:blipFill>
            <a:blip r:embed="rId2">
              <a:extLst>
                <a:ext uri="{28A0092B-C50C-407E-A947-70E740481C1C}">
                  <a14:useLocalDpi xmlns="" xmlns:a14="http://schemas.microsoft.com/office/drawing/2010/main" val="0"/>
                </a:ext>
              </a:extLst>
            </a:blip>
            <a:srcRect/>
            <a:stretch>
              <a:fillRect/>
            </a:stretch>
          </a:blipFill>
          <a:ln>
            <a:noFill/>
          </a:ln>
        </p:spPr>
        <p:style>
          <a:lnRef idx="2">
            <a:scrgbClr r="0" g="0" b="0"/>
          </a:lnRef>
          <a:fillRef idx="1">
            <a:scrgbClr r="0" g="0" b="0"/>
          </a:fillRef>
          <a:effectRef idx="0">
            <a:schemeClr val="accent4">
              <a:hueOff val="0"/>
              <a:satOff val="0"/>
              <a:lumOff val="0"/>
              <a:alphaOff val="0"/>
            </a:schemeClr>
          </a:effectRef>
          <a:fontRef idx="minor">
            <a:schemeClr val="lt1"/>
          </a:fontRef>
        </p:style>
      </p:sp>
    </p:spTree>
    <p:extLst>
      <p:ext uri="{BB962C8B-B14F-4D97-AF65-F5344CB8AC3E}">
        <p14:creationId xmlns="" xmlns:p14="http://schemas.microsoft.com/office/powerpoint/2010/main" val="1649159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E38EF9D-9913-CE48-BB32-0717117661D3}"/>
              </a:ext>
            </a:extLst>
          </p:cNvPr>
          <p:cNvSpPr>
            <a:spLocks noGrp="1"/>
          </p:cNvSpPr>
          <p:nvPr>
            <p:ph type="title"/>
          </p:nvPr>
        </p:nvSpPr>
        <p:spPr/>
        <p:txBody>
          <a:bodyPr>
            <a:normAutofit fontScale="90000"/>
          </a:bodyPr>
          <a:lstStyle/>
          <a:p>
            <a:r>
              <a:rPr lang="en-US" dirty="0"/>
              <a:t>BASIC GOALS OF FIVE-YEAR PLANS</a:t>
            </a:r>
          </a:p>
        </p:txBody>
      </p:sp>
      <p:sp>
        <p:nvSpPr>
          <p:cNvPr id="3" name="Content Placeholder 2">
            <a:extLst>
              <a:ext uri="{FF2B5EF4-FFF2-40B4-BE49-F238E27FC236}">
                <a16:creationId xmlns="" xmlns:a16="http://schemas.microsoft.com/office/drawing/2014/main" id="{C4E73D31-B09A-B245-8674-0B43A12FE9B5}"/>
              </a:ext>
            </a:extLst>
          </p:cNvPr>
          <p:cNvSpPr>
            <a:spLocks noGrp="1"/>
          </p:cNvSpPr>
          <p:nvPr>
            <p:ph idx="1"/>
          </p:nvPr>
        </p:nvSpPr>
        <p:spPr/>
        <p:txBody>
          <a:bodyPr>
            <a:normAutofit/>
          </a:bodyPr>
          <a:lstStyle/>
          <a:p>
            <a:pPr marL="285750" indent="-285750">
              <a:buFont typeface="Arial"/>
              <a:buChar char="•"/>
            </a:pPr>
            <a:r>
              <a:rPr lang="en-US" sz="2400" dirty="0"/>
              <a:t>In a welfare state it is important to ensure that benefits of economic prosperity are availed by all sections of the economy. </a:t>
            </a:r>
          </a:p>
          <a:p>
            <a:pPr marL="285750" indent="-285750">
              <a:buFont typeface="Arial"/>
              <a:buChar char="•"/>
            </a:pPr>
            <a:r>
              <a:rPr lang="en-US" sz="2400" dirty="0"/>
              <a:t>Thus in addition to growth, </a:t>
            </a:r>
            <a:r>
              <a:rPr lang="en-US" sz="2400" dirty="0" err="1"/>
              <a:t>modernisation</a:t>
            </a:r>
            <a:r>
              <a:rPr lang="en-US" sz="2400" dirty="0"/>
              <a:t> and self-reliance, equity is also important.</a:t>
            </a:r>
          </a:p>
          <a:p>
            <a:pPr marL="285750" indent="-285750">
              <a:buFont typeface="Arial"/>
              <a:buChar char="•"/>
            </a:pPr>
            <a:r>
              <a:rPr lang="en-US" sz="2400" dirty="0"/>
              <a:t>Thus every individual in a country should be able to meet the basic needs of life and inequality in distribution of wealth should be reduced.</a:t>
            </a:r>
          </a:p>
          <a:p>
            <a:pPr marL="285750" indent="-285750">
              <a:buFont typeface="Arial"/>
              <a:buChar char="•"/>
            </a:pPr>
            <a:r>
              <a:rPr lang="en-US" sz="2400" dirty="0"/>
              <a:t>Thus  equity aims to raise the standard of living of all people and promote social justice.</a:t>
            </a:r>
          </a:p>
        </p:txBody>
      </p:sp>
      <p:sp>
        <p:nvSpPr>
          <p:cNvPr id="4" name="Text Placeholder 3">
            <a:extLst>
              <a:ext uri="{FF2B5EF4-FFF2-40B4-BE49-F238E27FC236}">
                <a16:creationId xmlns="" xmlns:a16="http://schemas.microsoft.com/office/drawing/2014/main" id="{49307A94-EE14-AA4E-B905-3F4B810CF468}"/>
              </a:ext>
            </a:extLst>
          </p:cNvPr>
          <p:cNvSpPr>
            <a:spLocks noGrp="1"/>
          </p:cNvSpPr>
          <p:nvPr>
            <p:ph type="body" sz="quarter" idx="10"/>
          </p:nvPr>
        </p:nvSpPr>
        <p:spPr/>
        <p:txBody>
          <a:bodyPr>
            <a:normAutofit fontScale="92500" lnSpcReduction="20000"/>
          </a:bodyPr>
          <a:lstStyle/>
          <a:p>
            <a:r>
              <a:rPr lang="en-US" dirty="0">
                <a:latin typeface="+mj-lt"/>
              </a:rPr>
              <a:t>EQUITY</a:t>
            </a:r>
          </a:p>
        </p:txBody>
      </p:sp>
      <p:sp>
        <p:nvSpPr>
          <p:cNvPr id="6" name="Slide Number Placeholder 5">
            <a:extLst>
              <a:ext uri="{FF2B5EF4-FFF2-40B4-BE49-F238E27FC236}">
                <a16:creationId xmlns="" xmlns:a16="http://schemas.microsoft.com/office/drawing/2014/main" id="{A161BD16-3F0C-0247-B82F-7D22C7E1D693}"/>
              </a:ext>
            </a:extLst>
          </p:cNvPr>
          <p:cNvSpPr>
            <a:spLocks noGrp="1"/>
          </p:cNvSpPr>
          <p:nvPr>
            <p:ph type="sldNum" sz="quarter" idx="12"/>
          </p:nvPr>
        </p:nvSpPr>
        <p:spPr/>
        <p:txBody>
          <a:bodyPr/>
          <a:lstStyle/>
          <a:p>
            <a:fld id="{3A98EE3D-8CD1-4C3F-BD1C-C98C9596463C}" type="slidenum">
              <a:rPr lang="en-US" smtClean="0"/>
              <a:pPr/>
              <a:t>8</a:t>
            </a:fld>
            <a:endParaRPr lang="en-US" dirty="0"/>
          </a:p>
        </p:txBody>
      </p:sp>
      <p:sp>
        <p:nvSpPr>
          <p:cNvPr id="7" name="Rectangle 6">
            <a:extLst>
              <a:ext uri="{FF2B5EF4-FFF2-40B4-BE49-F238E27FC236}">
                <a16:creationId xmlns="" xmlns:a16="http://schemas.microsoft.com/office/drawing/2014/main" id="{326F0756-7F79-754A-95A8-B6C51A3AC0AA}"/>
              </a:ext>
            </a:extLst>
          </p:cNvPr>
          <p:cNvSpPr/>
          <p:nvPr/>
        </p:nvSpPr>
        <p:spPr>
          <a:xfrm>
            <a:off x="10459424" y="365125"/>
            <a:ext cx="1066148" cy="1066148"/>
          </a:xfrm>
          <a:prstGeom prst="rect">
            <a:avLst/>
          </a:prstGeom>
          <a:blipFill>
            <a:blip r:embed="rId2"/>
            <a:srcRect/>
            <a:stretch>
              <a:fillRect/>
            </a:stretch>
          </a:blipFill>
          <a:ln>
            <a:noFill/>
          </a:ln>
        </p:spPr>
        <p:style>
          <a:lnRef idx="2">
            <a:scrgbClr r="0" g="0" b="0"/>
          </a:lnRef>
          <a:fillRef idx="1">
            <a:scrgbClr r="0" g="0" b="0"/>
          </a:fillRef>
          <a:effectRef idx="0">
            <a:schemeClr val="accent5">
              <a:hueOff val="0"/>
              <a:satOff val="0"/>
              <a:lumOff val="0"/>
              <a:alphaOff val="0"/>
            </a:schemeClr>
          </a:effectRef>
          <a:fontRef idx="minor">
            <a:schemeClr val="lt1"/>
          </a:fontRef>
        </p:style>
      </p:sp>
    </p:spTree>
    <p:extLst>
      <p:ext uri="{BB962C8B-B14F-4D97-AF65-F5344CB8AC3E}">
        <p14:creationId xmlns="" xmlns:p14="http://schemas.microsoft.com/office/powerpoint/2010/main" val="413948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 xmlns:a16="http://schemas.microsoft.com/office/drawing/2014/main" id="{468D1EDF-D8D0-CD4A-A0D5-9C94CA481549}"/>
              </a:ext>
            </a:extLst>
          </p:cNvPr>
          <p:cNvPicPr>
            <a:picLocks noGrp="1" noChangeAspect="1"/>
          </p:cNvPicPr>
          <p:nvPr>
            <p:ph idx="1"/>
          </p:nvPr>
        </p:nvPicPr>
        <p:blipFill rotWithShape="1">
          <a:blip r:embed="rId2"/>
          <a:srcRect r="49320"/>
          <a:stretch/>
        </p:blipFill>
        <p:spPr>
          <a:xfrm>
            <a:off x="1441196" y="874746"/>
            <a:ext cx="3377087" cy="4991334"/>
          </a:xfrm>
          <a:prstGeom prst="rect">
            <a:avLst/>
          </a:prstGeom>
        </p:spPr>
      </p:pic>
      <p:pic>
        <p:nvPicPr>
          <p:cNvPr id="7" name="Content Placeholder 3">
            <a:extLst>
              <a:ext uri="{FF2B5EF4-FFF2-40B4-BE49-F238E27FC236}">
                <a16:creationId xmlns="" xmlns:a16="http://schemas.microsoft.com/office/drawing/2014/main" id="{A3E2E8E0-A2AF-A04E-8D3C-AAA6E9C2058D}"/>
              </a:ext>
            </a:extLst>
          </p:cNvPr>
          <p:cNvPicPr>
            <a:picLocks noChangeAspect="1"/>
          </p:cNvPicPr>
          <p:nvPr/>
        </p:nvPicPr>
        <p:blipFill rotWithShape="1">
          <a:blip r:embed="rId2"/>
          <a:srcRect l="50803"/>
          <a:stretch/>
        </p:blipFill>
        <p:spPr>
          <a:xfrm>
            <a:off x="7472570" y="874746"/>
            <a:ext cx="3278234" cy="4991334"/>
          </a:xfrm>
          <a:prstGeom prst="rect">
            <a:avLst/>
          </a:prstGeom>
        </p:spPr>
      </p:pic>
      <p:sp>
        <p:nvSpPr>
          <p:cNvPr id="8" name="TextBox 7">
            <a:extLst>
              <a:ext uri="{FF2B5EF4-FFF2-40B4-BE49-F238E27FC236}">
                <a16:creationId xmlns="" xmlns:a16="http://schemas.microsoft.com/office/drawing/2014/main" id="{A60D78B7-E2E4-C14F-8501-A7050E2A91E7}"/>
              </a:ext>
            </a:extLst>
          </p:cNvPr>
          <p:cNvSpPr txBox="1"/>
          <p:nvPr/>
        </p:nvSpPr>
        <p:spPr>
          <a:xfrm>
            <a:off x="5698284" y="2816415"/>
            <a:ext cx="894284" cy="1107996"/>
          </a:xfrm>
          <a:prstGeom prst="rect">
            <a:avLst/>
          </a:prstGeom>
          <a:noFill/>
        </p:spPr>
        <p:txBody>
          <a:bodyPr wrap="none" rtlCol="0">
            <a:spAutoFit/>
          </a:bodyPr>
          <a:lstStyle/>
          <a:p>
            <a:r>
              <a:rPr lang="en-US" sz="6600" dirty="0"/>
              <a:t>vs</a:t>
            </a:r>
          </a:p>
        </p:txBody>
      </p:sp>
      <p:sp>
        <p:nvSpPr>
          <p:cNvPr id="9" name="Slide Number Placeholder 8">
            <a:extLst>
              <a:ext uri="{FF2B5EF4-FFF2-40B4-BE49-F238E27FC236}">
                <a16:creationId xmlns="" xmlns:a16="http://schemas.microsoft.com/office/drawing/2014/main" id="{5D45A579-6C53-3945-9B0F-E981E7A02F08}"/>
              </a:ext>
            </a:extLst>
          </p:cNvPr>
          <p:cNvSpPr>
            <a:spLocks noGrp="1"/>
          </p:cNvSpPr>
          <p:nvPr>
            <p:ph type="sldNum" sz="quarter" idx="12"/>
          </p:nvPr>
        </p:nvSpPr>
        <p:spPr/>
        <p:txBody>
          <a:bodyPr/>
          <a:lstStyle/>
          <a:p>
            <a:fld id="{3A98EE3D-8CD1-4C3F-BD1C-C98C9596463C}" type="slidenum">
              <a:rPr lang="en-US" smtClean="0"/>
              <a:pPr/>
              <a:t>9</a:t>
            </a:fld>
            <a:endParaRPr lang="en-US" dirty="0"/>
          </a:p>
        </p:txBody>
      </p:sp>
    </p:spTree>
    <p:extLst>
      <p:ext uri="{BB962C8B-B14F-4D97-AF65-F5344CB8AC3E}">
        <p14:creationId xmlns="" xmlns:p14="http://schemas.microsoft.com/office/powerpoint/2010/main" val="11546182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TotalTime>
  <Words>1748</Words>
  <Application>Microsoft Office PowerPoint</Application>
  <PresentationFormat>Custom</PresentationFormat>
  <Paragraphs>169</Paragraphs>
  <Slides>23</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Office Theme</vt:lpstr>
      <vt:lpstr>Packager Shell Object</vt:lpstr>
      <vt:lpstr>INDIAN ECONOMY     1950-1990</vt:lpstr>
      <vt:lpstr>INTRODUCTION</vt:lpstr>
      <vt:lpstr>PLAN</vt:lpstr>
      <vt:lpstr>BASIC GOALS OF FIVE-YEAR PLANS</vt:lpstr>
      <vt:lpstr>BASIC GOALS OF FIVE-YEAR PLANS</vt:lpstr>
      <vt:lpstr>BASIC GOALS OF FIVE-YEAR PLANS</vt:lpstr>
      <vt:lpstr>BASIC GOALS OF FIVE-YEAR PLANS</vt:lpstr>
      <vt:lpstr>BASIC GOALS OF FIVE-YEAR PLANS</vt:lpstr>
      <vt:lpstr>Slide 9</vt:lpstr>
      <vt:lpstr>Post Independence Reforms</vt:lpstr>
      <vt:lpstr>TO STUDY UNDER THE FOLLOWING HEADS</vt:lpstr>
      <vt:lpstr>1. AGRICULTURE</vt:lpstr>
      <vt:lpstr>1. AGRICULTURE</vt:lpstr>
      <vt:lpstr>1. AGRICULTURE</vt:lpstr>
      <vt:lpstr>1. AGRICULTURE</vt:lpstr>
      <vt:lpstr>1. AGRICULTURE</vt:lpstr>
      <vt:lpstr>OBJECTIVES OF FIVE YEAR PLANS</vt:lpstr>
      <vt:lpstr>AGRICULTURE FEATURES OF INDIAN AGRICULTURE DURING INDEPENDENCE </vt:lpstr>
      <vt:lpstr>Slide 19</vt:lpstr>
      <vt:lpstr>Slide 20</vt:lpstr>
      <vt:lpstr>Slide 21</vt:lpstr>
      <vt:lpstr>Slide 22</vt:lpstr>
      <vt:lpstr>Slide 23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INDIAN ECONOMY     1950-1990</dc:title>
  <dc:creator>Dinesh Pushpavanam</dc:creator>
  <cp:lastModifiedBy>ADMIN</cp:lastModifiedBy>
  <cp:revision>22</cp:revision>
  <dcterms:created xsi:type="dcterms:W3CDTF">2020-04-15T17:21:20Z</dcterms:created>
  <dcterms:modified xsi:type="dcterms:W3CDTF">2022-07-14T14:06:14Z</dcterms:modified>
</cp:coreProperties>
</file>